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353" r:id="rId2"/>
    <p:sldId id="256" r:id="rId3"/>
    <p:sldId id="257" r:id="rId4"/>
    <p:sldId id="258" r:id="rId5"/>
    <p:sldId id="259" r:id="rId6"/>
    <p:sldId id="260" r:id="rId7"/>
    <p:sldId id="261" r:id="rId8"/>
    <p:sldId id="324" r:id="rId9"/>
    <p:sldId id="262" r:id="rId10"/>
    <p:sldId id="263" r:id="rId11"/>
    <p:sldId id="264" r:id="rId12"/>
    <p:sldId id="278" r:id="rId13"/>
    <p:sldId id="277" r:id="rId14"/>
    <p:sldId id="269" r:id="rId15"/>
    <p:sldId id="270" r:id="rId16"/>
    <p:sldId id="265" r:id="rId17"/>
    <p:sldId id="266" r:id="rId18"/>
    <p:sldId id="267" r:id="rId19"/>
    <p:sldId id="268" r:id="rId20"/>
    <p:sldId id="271" r:id="rId21"/>
    <p:sldId id="273" r:id="rId22"/>
    <p:sldId id="272" r:id="rId23"/>
    <p:sldId id="276" r:id="rId24"/>
    <p:sldId id="279" r:id="rId25"/>
    <p:sldId id="275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5" r:id="rId42"/>
    <p:sldId id="369" r:id="rId43"/>
    <p:sldId id="370" r:id="rId44"/>
    <p:sldId id="354" r:id="rId45"/>
    <p:sldId id="361" r:id="rId46"/>
    <p:sldId id="362" r:id="rId47"/>
    <p:sldId id="356" r:id="rId48"/>
    <p:sldId id="371" r:id="rId49"/>
    <p:sldId id="372" r:id="rId50"/>
    <p:sldId id="373" r:id="rId51"/>
    <p:sldId id="363" r:id="rId52"/>
    <p:sldId id="364" r:id="rId53"/>
    <p:sldId id="365" r:id="rId54"/>
    <p:sldId id="366" r:id="rId55"/>
    <p:sldId id="367" r:id="rId56"/>
    <p:sldId id="368" r:id="rId57"/>
    <p:sldId id="374" r:id="rId58"/>
    <p:sldId id="375" r:id="rId59"/>
    <p:sldId id="376" r:id="rId60"/>
    <p:sldId id="377" r:id="rId61"/>
    <p:sldId id="378" r:id="rId62"/>
    <p:sldId id="381" r:id="rId63"/>
    <p:sldId id="382" r:id="rId64"/>
    <p:sldId id="274" r:id="rId65"/>
    <p:sldId id="329" r:id="rId66"/>
    <p:sldId id="330" r:id="rId67"/>
    <p:sldId id="421" r:id="rId68"/>
    <p:sldId id="407" r:id="rId69"/>
    <p:sldId id="409" r:id="rId70"/>
    <p:sldId id="406" r:id="rId71"/>
    <p:sldId id="420" r:id="rId72"/>
    <p:sldId id="417" r:id="rId73"/>
    <p:sldId id="418" r:id="rId74"/>
    <p:sldId id="403" r:id="rId75"/>
    <p:sldId id="419" r:id="rId76"/>
    <p:sldId id="404" r:id="rId77"/>
    <p:sldId id="408" r:id="rId78"/>
    <p:sldId id="411" r:id="rId79"/>
    <p:sldId id="413" r:id="rId80"/>
    <p:sldId id="414" r:id="rId81"/>
    <p:sldId id="415" r:id="rId82"/>
    <p:sldId id="416" r:id="rId83"/>
    <p:sldId id="293" r:id="rId84"/>
    <p:sldId id="383" r:id="rId85"/>
    <p:sldId id="384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94" r:id="rId95"/>
    <p:sldId id="396" r:id="rId96"/>
    <p:sldId id="399" r:id="rId97"/>
    <p:sldId id="310" r:id="rId98"/>
    <p:sldId id="311" r:id="rId99"/>
    <p:sldId id="398" r:id="rId100"/>
    <p:sldId id="397" r:id="rId101"/>
    <p:sldId id="312" r:id="rId102"/>
    <p:sldId id="314" r:id="rId103"/>
    <p:sldId id="316" r:id="rId104"/>
    <p:sldId id="318" r:id="rId105"/>
    <p:sldId id="320" r:id="rId106"/>
    <p:sldId id="322" r:id="rId107"/>
    <p:sldId id="321" r:id="rId108"/>
    <p:sldId id="323" r:id="rId109"/>
    <p:sldId id="325" r:id="rId110"/>
    <p:sldId id="326" r:id="rId111"/>
    <p:sldId id="327" r:id="rId1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10:14:21.38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5703F-0160-476F-9E97-33E7B13FDA35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2EC53-FCAD-46AE-8387-3F015DF89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753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37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22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3" Type="http://schemas.openxmlformats.org/officeDocument/2006/relationships/image" Target="../media/image1250.png"/><Relationship Id="rId7" Type="http://schemas.openxmlformats.org/officeDocument/2006/relationships/image" Target="../media/image1290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1320.png"/><Relationship Id="rId7" Type="http://schemas.openxmlformats.org/officeDocument/2006/relationships/image" Target="../media/image210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5" Type="http://schemas.openxmlformats.org/officeDocument/2006/relationships/image" Target="../media/image1340.png"/><Relationship Id="rId10" Type="http://schemas.openxmlformats.org/officeDocument/2006/relationships/image" Target="../media/image1390.png"/><Relationship Id="rId4" Type="http://schemas.openxmlformats.org/officeDocument/2006/relationships/image" Target="../media/image1330.png"/><Relationship Id="rId9" Type="http://schemas.openxmlformats.org/officeDocument/2006/relationships/image" Target="../media/image13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://www.odec.ca/projects/2008/shar8a3/experiment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1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24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0.png"/><Relationship Id="rId4" Type="http://schemas.openxmlformats.org/officeDocument/2006/relationships/image" Target="../media/image1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0.png"/><Relationship Id="rId4" Type="http://schemas.openxmlformats.org/officeDocument/2006/relationships/image" Target="../media/image1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gif"/><Relationship Id="rId4" Type="http://schemas.openxmlformats.org/officeDocument/2006/relationships/image" Target="../media/image158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7" Type="http://schemas.openxmlformats.org/officeDocument/2006/relationships/image" Target="../media/image15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0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4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5" Type="http://schemas.openxmlformats.org/officeDocument/2006/relationships/image" Target="../media/image1720.png"/><Relationship Id="rId4" Type="http://schemas.openxmlformats.org/officeDocument/2006/relationships/image" Target="../media/image1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04: Delineamentos Básicos: DIC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20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Permite identificar as fontes em que a variação total </a:t>
            </a:r>
            <a:r>
              <a:rPr lang="pt-BR" smtClean="0"/>
              <a:t>será decomposta. </a:t>
            </a:r>
            <a:endParaRPr lang="pt-BR" dirty="0" smtClean="0"/>
          </a:p>
          <a:p>
            <a:pPr marL="0" indent="0" algn="ctr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ANOVA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83512" y="432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Importância do Delineamento Experimental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68028"/>
              </p:ext>
            </p:extLst>
          </p:nvPr>
        </p:nvGraphicFramePr>
        <p:xfrm>
          <a:off x="6096000" y="3947514"/>
          <a:ext cx="5704663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80">
                  <a:extLst>
                    <a:ext uri="{9D8B030D-6E8A-4147-A177-3AD203B41FA5}">
                      <a16:colId xmlns:a16="http://schemas.microsoft.com/office/drawing/2014/main" val="3256863613"/>
                    </a:ext>
                  </a:extLst>
                </a:gridCol>
                <a:gridCol w="633282">
                  <a:extLst>
                    <a:ext uri="{9D8B030D-6E8A-4147-A177-3AD203B41FA5}">
                      <a16:colId xmlns:a16="http://schemas.microsoft.com/office/drawing/2014/main" val="8939376"/>
                    </a:ext>
                  </a:extLst>
                </a:gridCol>
                <a:gridCol w="1435549">
                  <a:extLst>
                    <a:ext uri="{9D8B030D-6E8A-4147-A177-3AD203B41FA5}">
                      <a16:colId xmlns:a16="http://schemas.microsoft.com/office/drawing/2014/main" val="33640422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4378268"/>
                    </a:ext>
                  </a:extLst>
                </a:gridCol>
                <a:gridCol w="987352">
                  <a:extLst>
                    <a:ext uri="{9D8B030D-6E8A-4147-A177-3AD203B41FA5}">
                      <a16:colId xmlns:a16="http://schemas.microsoft.com/office/drawing/2014/main" val="27519198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SQB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F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8012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Bloco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686382.2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343191.1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5395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Tratamento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17564522.7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1951613.63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10.02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7092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3505673.8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194759.66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97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29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21756578.7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005947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89512"/>
              </p:ext>
            </p:extLst>
          </p:nvPr>
        </p:nvGraphicFramePr>
        <p:xfrm>
          <a:off x="246026" y="3956906"/>
          <a:ext cx="5375053" cy="1169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422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56477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133897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238854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81211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 smtClean="0">
                          <a:effectLst/>
                        </a:rPr>
                        <a:t>Tratamento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18061.37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2006.82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533.21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75.27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18136.64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1655093" y="3519981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Inteiramente </a:t>
            </a:r>
            <a:r>
              <a:rPr lang="pt-BR" dirty="0" err="1" smtClean="0"/>
              <a:t>Casualizado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038170" y="3499863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5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br>
              <a:rPr lang="pt-BR" dirty="0" smtClean="0"/>
            </a:br>
            <a:r>
              <a:rPr lang="pt-BR" sz="3200" dirty="0" smtClean="0"/>
              <a:t>Melhoramento Genético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4103" y="2040860"/>
                <a:ext cx="10515600" cy="958764"/>
              </a:xfrm>
            </p:spPr>
            <p:txBody>
              <a:bodyPr/>
              <a:lstStyle/>
              <a:p>
                <a:r>
                  <a:rPr lang="pt-BR" dirty="0" smtClean="0"/>
                  <a:t>Acurácia Seletiva: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den>
                        </m:f>
                      </m:e>
                    </m:rad>
                  </m:oMath>
                </a14:m>
                <a:r>
                  <a:rPr lang="pt-BR" dirty="0" smtClean="0"/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r>
                          <a:rPr lang="pt-BR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103" y="2040860"/>
                <a:ext cx="10515600" cy="958764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ta para a direita 4"/>
          <p:cNvSpPr/>
          <p:nvPr/>
        </p:nvSpPr>
        <p:spPr>
          <a:xfrm>
            <a:off x="6582032" y="2249980"/>
            <a:ext cx="963827" cy="576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12"/>
          <p:cNvGrpSpPr/>
          <p:nvPr/>
        </p:nvGrpSpPr>
        <p:grpSpPr>
          <a:xfrm>
            <a:off x="1052386" y="3768917"/>
            <a:ext cx="9534525" cy="1998533"/>
            <a:chOff x="961769" y="3208744"/>
            <a:chExt cx="9534525" cy="1998533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 rotWithShape="1">
            <a:blip r:embed="rId3"/>
            <a:srcRect t="64059"/>
            <a:stretch/>
          </p:blipFill>
          <p:spPr>
            <a:xfrm>
              <a:off x="961769" y="3885876"/>
              <a:ext cx="9534525" cy="132140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 rotWithShape="1">
            <a:blip r:embed="rId3"/>
            <a:srcRect b="87271"/>
            <a:stretch/>
          </p:blipFill>
          <p:spPr>
            <a:xfrm>
              <a:off x="961769" y="3208744"/>
              <a:ext cx="9534525" cy="4680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58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76273"/>
              </p:ext>
            </p:extLst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apresenta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49353"/>
              </p:ext>
            </p:extLst>
          </p:nvPr>
        </p:nvGraphicFramePr>
        <p:xfrm>
          <a:off x="751737" y="183780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4827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70.1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68.6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107.5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92.2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51.9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8130"/>
              </p:ext>
            </p:extLst>
          </p:nvPr>
        </p:nvGraphicFramePr>
        <p:xfrm>
          <a:off x="188732" y="124860"/>
          <a:ext cx="6917694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273">
                  <a:extLst>
                    <a:ext uri="{9D8B030D-6E8A-4147-A177-3AD203B41FA5}">
                      <a16:colId xmlns:a16="http://schemas.microsoft.com/office/drawing/2014/main" val="2307397241"/>
                    </a:ext>
                  </a:extLst>
                </a:gridCol>
                <a:gridCol w="796460">
                  <a:extLst>
                    <a:ext uri="{9D8B030D-6E8A-4147-A177-3AD203B41FA5}">
                      <a16:colId xmlns:a16="http://schemas.microsoft.com/office/drawing/2014/main" val="3573523412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3312390041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761119379"/>
                    </a:ext>
                  </a:extLst>
                </a:gridCol>
                <a:gridCol w="592714">
                  <a:extLst>
                    <a:ext uri="{9D8B030D-6E8A-4147-A177-3AD203B41FA5}">
                      <a16:colId xmlns:a16="http://schemas.microsoft.com/office/drawing/2014/main" val="2789978525"/>
                    </a:ext>
                  </a:extLst>
                </a:gridCol>
                <a:gridCol w="1648487">
                  <a:extLst>
                    <a:ext uri="{9D8B030D-6E8A-4147-A177-3AD203B41FA5}">
                      <a16:colId xmlns:a16="http://schemas.microsoft.com/office/drawing/2014/main" val="1125494254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1305151237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3893098415"/>
                    </a:ext>
                  </a:extLst>
                </a:gridCol>
              </a:tblGrid>
              <a:tr h="18288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Tabela de Dupla Entrada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72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Repetições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09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Cultivares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Yi.²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54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96.7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82024.96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7.643333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86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86.8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263.4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69379.56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27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70.1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68.6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211.1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44563.21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3.663333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01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6209.44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4.853333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7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107.5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324.7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105430.09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0.493333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7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270.3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73062.09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6.03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92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98.7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92416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7.023333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8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51.9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149.6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22380.16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5.203333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47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89.9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269.3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72522.49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0.503333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39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99.5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301.6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90962.56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1.223333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1209"/>
                  </a:ext>
                </a:extLst>
              </a:tr>
              <a:tr h="21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Y.j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814.7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solidFill>
                            <a:srgbClr val="FF0000"/>
                          </a:solidFill>
                          <a:effectLst/>
                        </a:rPr>
                        <a:t>2459.2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3.763667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12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=92,3+96,7+97,4=286,4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 +86,8+…+101,7 =821,3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=92,3 +96,7 +…+99,5=2459,2</m:t>
                      </m:r>
                    </m:oMath>
                  </m:oMathPara>
                </a14:m>
                <a:endParaRPr lang="pt-B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)²</m:t>
                          </m:r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=(92,3 −95,5)²+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96,7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97,4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²=7,6433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286,4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95,5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=7,6633+1+…+1,2233=3,76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=82,0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2459,2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 = 2459.2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658950.56 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𝑆𝑄𝑡𝑟𝑎𝑡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658950,56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−201588,21=18061,36533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=219725,46 −201588,821=18136,6387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22676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219725,46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35" t="-1754" r="-271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79" t="-349655" r="-337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2459,2²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6047664,64</m:t>
                          </m:r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=201588,821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18061.37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18061.37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=2006,82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2006,82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3,76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=533,21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8,18 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75.27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75.27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=3,76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18136.64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735" r="-1078571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735" r="-238060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100735" r="-1078571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100735" r="-238060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9529" t="-100735" r="-125176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3333" t="-100735" r="-1042" b="-2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200735" r="-1078571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200735" r="-23806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300735" r="-107857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89863" y="5155316"/>
            <a:ext cx="11493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Conclusão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F significativo a 1% de probabilidade, ou seja, rejeita 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. Portanto,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3,76</m:t>
                            </m:r>
                          </m:e>
                        </m:rad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81,97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=2,37%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=1,12007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82931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95.47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93.126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97.81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85.459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68.026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72.71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23.926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28.61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105.892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110.57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87.759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92.44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101.33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98.992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103.67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47.526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89.77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87.426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98.192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102.87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±2,09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3,76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±2,34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DIC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42923"/>
              </p:ext>
            </p:extLst>
          </p:nvPr>
        </p:nvGraphicFramePr>
        <p:xfrm>
          <a:off x="2580168" y="3405082"/>
          <a:ext cx="6660000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GL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SQ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QM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2006.82 **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Resíduo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Média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81,97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580169" y="2071767"/>
            <a:ext cx="66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Tabela 1. Resumo da análise de variância do percentual de absorção de água de dez linhagens de feijão. 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2580167" y="5271982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56" y="2209885"/>
            <a:ext cx="9948087" cy="35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Delineamento no qual os tratamentos são distribuídos aleatoriamente nas unidades experimentais (parcelas)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09194"/>
              </p:ext>
            </p:extLst>
          </p:nvPr>
        </p:nvGraphicFramePr>
        <p:xfrm>
          <a:off x="3048000" y="415660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4218"/>
              </p:ext>
            </p:extLst>
          </p:nvPr>
        </p:nvGraphicFramePr>
        <p:xfrm>
          <a:off x="3048003" y="3248767"/>
          <a:ext cx="6095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1663761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8411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312596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497878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47108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59073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858774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072221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8864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15002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3048000" y="3097619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002281" y="27496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16774" y="27532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3079899" y="4043916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34180" y="36959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048673" y="3699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378510" y="39901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89142" y="50498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806995" y="4156605"/>
            <a:ext cx="0" cy="1112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4" y="2015891"/>
            <a:ext cx="5677785" cy="33569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62" y="2570785"/>
            <a:ext cx="4492256" cy="24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2" y="2138242"/>
            <a:ext cx="11377255" cy="36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Aplicabilidade:</a:t>
            </a:r>
          </a:p>
          <a:p>
            <a:pPr lvl="1" algn="just"/>
            <a:r>
              <a:rPr lang="pt-BR" dirty="0" smtClean="0"/>
              <a:t>Condições controladas e homogêneas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pic>
        <p:nvPicPr>
          <p:cNvPr id="1026" name="Picture 2" descr="Resultado de imagem para B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754" r="19595" b="4818"/>
          <a:stretch/>
        </p:blipFill>
        <p:spPr bwMode="auto">
          <a:xfrm>
            <a:off x="1277679" y="3182679"/>
            <a:ext cx="1620105" cy="24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17" y="3293267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stuf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42" y="3143923"/>
            <a:ext cx="2745393" cy="22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Flexibilidade</a:t>
            </a:r>
          </a:p>
          <a:p>
            <a:pPr lvl="2" algn="just"/>
            <a:r>
              <a:rPr lang="pt-BR" dirty="0" smtClean="0"/>
              <a:t>Pode ser utilizado qualquer número de tratamentos</a:t>
            </a:r>
          </a:p>
          <a:p>
            <a:pPr lvl="2" algn="just"/>
            <a:r>
              <a:rPr lang="pt-BR" dirty="0" smtClean="0"/>
              <a:t>Lida bem com desbalanceamento estatístico</a:t>
            </a:r>
          </a:p>
          <a:p>
            <a:pPr lvl="2" algn="just"/>
            <a:r>
              <a:rPr lang="pt-BR" dirty="0" smtClean="0"/>
              <a:t>Provê maior número de grau de liberdade do resíduo</a:t>
            </a:r>
          </a:p>
          <a:p>
            <a:pPr lvl="2" algn="just"/>
            <a:endParaRPr lang="pt-BR" dirty="0" smtClean="0"/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Não lida bem com áreas desuniformes</a:t>
            </a:r>
          </a:p>
          <a:p>
            <a:pPr lvl="2" algn="just"/>
            <a:r>
              <a:rPr lang="pt-BR" dirty="0" smtClean="0"/>
              <a:t>Toda variação, exceto do tratamento, será adicionado ao erro (resíduo)</a:t>
            </a:r>
          </a:p>
          <a:p>
            <a:pPr lvl="2" algn="just"/>
            <a:r>
              <a:rPr lang="pt-BR" dirty="0" smtClean="0"/>
              <a:t>Requer maior rigor experimental (irrigação, adubação, iluminação</a:t>
            </a:r>
            <a:r>
              <a:rPr lang="pt-BR" smtClean="0"/>
              <a:t>, ...)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3197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04428"/>
              </p:ext>
            </p:extLst>
          </p:nvPr>
        </p:nvGraphicFramePr>
        <p:xfrm>
          <a:off x="7923027" y="1329058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34801" y="1474416"/>
            <a:ext cx="7688226" cy="3820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severidade de </a:t>
            </a:r>
            <a:r>
              <a:rPr lang="pt-BR" sz="1800" smtClean="0">
                <a:solidFill>
                  <a:srgbClr val="0070C0"/>
                </a:solidFill>
              </a:rPr>
              <a:t>mancha angular.</a:t>
            </a:r>
            <a:endParaRPr lang="pt-BR" sz="1800" dirty="0" smtClean="0">
              <a:solidFill>
                <a:srgbClr val="0070C0"/>
              </a:solidFill>
            </a:endParaRP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lvl="1" algn="just"/>
            <a:endParaRPr lang="pt-BR" sz="16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</a:t>
            </a:r>
            <a:r>
              <a:rPr lang="pt-BR" sz="1800" dirty="0" smtClean="0">
                <a:solidFill>
                  <a:srgbClr val="0070C0"/>
                </a:solidFill>
              </a:rPr>
              <a:t>1 vaso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plantas por vaso: 3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4318580" y="4720856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4488701" y="5043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875017" y="496895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726162" y="5261347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4" y="2265453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445887" y="2020747"/>
            <a:ext cx="94204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solidFill>
                  <a:srgbClr val="0070C0"/>
                </a:solidFill>
              </a:rPr>
              <a:t>Número total de sementes: 4 repetições * 3 sementes/vaso = 12 sementes </a:t>
            </a:r>
          </a:p>
          <a:p>
            <a:pPr algn="just"/>
            <a:endParaRPr lang="pt-BR" sz="2400" dirty="0">
              <a:solidFill>
                <a:srgbClr val="0070C0"/>
              </a:solidFill>
            </a:endParaRPr>
          </a:p>
          <a:p>
            <a:pPr algn="just"/>
            <a:r>
              <a:rPr lang="pt-BR" sz="2000" dirty="0" smtClean="0">
                <a:solidFill>
                  <a:srgbClr val="0070C0"/>
                </a:solidFill>
              </a:rPr>
              <a:t>Número de etiquetas: 20 etiquetas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50" name="Elipse 149"/>
          <p:cNvSpPr/>
          <p:nvPr/>
        </p:nvSpPr>
        <p:spPr>
          <a:xfrm>
            <a:off x="6048532" y="590389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51" name="Elipse 150"/>
          <p:cNvSpPr/>
          <p:nvPr/>
        </p:nvSpPr>
        <p:spPr>
          <a:xfrm>
            <a:off x="6218653" y="622641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Elipse 151"/>
          <p:cNvSpPr/>
          <p:nvPr/>
        </p:nvSpPr>
        <p:spPr>
          <a:xfrm>
            <a:off x="6604969" y="615198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Elipse 152"/>
          <p:cNvSpPr/>
          <p:nvPr/>
        </p:nvSpPr>
        <p:spPr>
          <a:xfrm>
            <a:off x="6456114" y="644438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4" name="Elipse 153"/>
          <p:cNvSpPr/>
          <p:nvPr/>
        </p:nvSpPr>
        <p:spPr>
          <a:xfrm>
            <a:off x="7156111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155" name="Elipse 154"/>
          <p:cNvSpPr/>
          <p:nvPr/>
        </p:nvSpPr>
        <p:spPr>
          <a:xfrm>
            <a:off x="7326232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Elipse 155"/>
          <p:cNvSpPr/>
          <p:nvPr/>
        </p:nvSpPr>
        <p:spPr>
          <a:xfrm>
            <a:off x="7712548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7563693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8249006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59" name="Elipse 158"/>
          <p:cNvSpPr/>
          <p:nvPr/>
        </p:nvSpPr>
        <p:spPr>
          <a:xfrm>
            <a:off x="8419127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8805443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8656588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9356585" y="588794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163" name="Elipse 162"/>
          <p:cNvSpPr/>
          <p:nvPr/>
        </p:nvSpPr>
        <p:spPr>
          <a:xfrm>
            <a:off x="9526706" y="621046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Elipse 163"/>
          <p:cNvSpPr/>
          <p:nvPr/>
        </p:nvSpPr>
        <p:spPr>
          <a:xfrm>
            <a:off x="9913022" y="613603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Elipse 164"/>
          <p:cNvSpPr/>
          <p:nvPr/>
        </p:nvSpPr>
        <p:spPr>
          <a:xfrm>
            <a:off x="9764167" y="6428434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Elipse 165"/>
          <p:cNvSpPr/>
          <p:nvPr/>
        </p:nvSpPr>
        <p:spPr>
          <a:xfrm>
            <a:off x="10481006" y="5873970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167" name="Elipse 166"/>
          <p:cNvSpPr/>
          <p:nvPr/>
        </p:nvSpPr>
        <p:spPr>
          <a:xfrm>
            <a:off x="10651127" y="619649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Elipse 167"/>
          <p:cNvSpPr/>
          <p:nvPr/>
        </p:nvSpPr>
        <p:spPr>
          <a:xfrm>
            <a:off x="11037443" y="6122064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Elipse 168"/>
          <p:cNvSpPr/>
          <p:nvPr/>
        </p:nvSpPr>
        <p:spPr>
          <a:xfrm>
            <a:off x="10888588" y="6414461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Elipse 169"/>
          <p:cNvSpPr/>
          <p:nvPr/>
        </p:nvSpPr>
        <p:spPr>
          <a:xfrm>
            <a:off x="511334" y="590585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71" name="Elipse 170"/>
          <p:cNvSpPr/>
          <p:nvPr/>
        </p:nvSpPr>
        <p:spPr>
          <a:xfrm>
            <a:off x="681455" y="6228380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/>
          <p:cNvSpPr/>
          <p:nvPr/>
        </p:nvSpPr>
        <p:spPr>
          <a:xfrm>
            <a:off x="1067771" y="615395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Elipse 172"/>
          <p:cNvSpPr/>
          <p:nvPr/>
        </p:nvSpPr>
        <p:spPr>
          <a:xfrm>
            <a:off x="918916" y="644634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Elipse 173"/>
          <p:cNvSpPr/>
          <p:nvPr/>
        </p:nvSpPr>
        <p:spPr>
          <a:xfrm>
            <a:off x="1618913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75" name="Elipse 174"/>
          <p:cNvSpPr/>
          <p:nvPr/>
        </p:nvSpPr>
        <p:spPr>
          <a:xfrm>
            <a:off x="1789034" y="623901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Elipse 175"/>
          <p:cNvSpPr/>
          <p:nvPr/>
        </p:nvSpPr>
        <p:spPr>
          <a:xfrm>
            <a:off x="2175350" y="616458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Elipse 176"/>
          <p:cNvSpPr/>
          <p:nvPr/>
        </p:nvSpPr>
        <p:spPr>
          <a:xfrm>
            <a:off x="2026495" y="645698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Elipse 177"/>
          <p:cNvSpPr/>
          <p:nvPr/>
        </p:nvSpPr>
        <p:spPr>
          <a:xfrm>
            <a:off x="2711808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79" name="Elipse 178"/>
          <p:cNvSpPr/>
          <p:nvPr/>
        </p:nvSpPr>
        <p:spPr>
          <a:xfrm>
            <a:off x="2881929" y="6239017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Elipse 179"/>
          <p:cNvSpPr/>
          <p:nvPr/>
        </p:nvSpPr>
        <p:spPr>
          <a:xfrm>
            <a:off x="3268245" y="6164589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Elipse 180"/>
          <p:cNvSpPr/>
          <p:nvPr/>
        </p:nvSpPr>
        <p:spPr>
          <a:xfrm>
            <a:off x="3119390" y="645698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Elipse 182"/>
          <p:cNvSpPr/>
          <p:nvPr/>
        </p:nvSpPr>
        <p:spPr>
          <a:xfrm>
            <a:off x="3819387" y="588990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84" name="Elipse 183"/>
          <p:cNvSpPr/>
          <p:nvPr/>
        </p:nvSpPr>
        <p:spPr>
          <a:xfrm>
            <a:off x="3989508" y="621242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Elipse 184"/>
          <p:cNvSpPr/>
          <p:nvPr/>
        </p:nvSpPr>
        <p:spPr>
          <a:xfrm>
            <a:off x="4375824" y="613800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6" name="Elipse 185"/>
          <p:cNvSpPr/>
          <p:nvPr/>
        </p:nvSpPr>
        <p:spPr>
          <a:xfrm>
            <a:off x="4226969" y="643039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7" name="Elipse 186"/>
          <p:cNvSpPr/>
          <p:nvPr/>
        </p:nvSpPr>
        <p:spPr>
          <a:xfrm>
            <a:off x="4943808" y="587593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188" name="Elipse 187"/>
          <p:cNvSpPr/>
          <p:nvPr/>
        </p:nvSpPr>
        <p:spPr>
          <a:xfrm>
            <a:off x="5113929" y="619845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9" name="Elipse 188"/>
          <p:cNvSpPr/>
          <p:nvPr/>
        </p:nvSpPr>
        <p:spPr>
          <a:xfrm>
            <a:off x="5500245" y="6124028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Elipse 189"/>
          <p:cNvSpPr/>
          <p:nvPr/>
        </p:nvSpPr>
        <p:spPr>
          <a:xfrm>
            <a:off x="5351390" y="641642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1" name="Elipse 230"/>
          <p:cNvSpPr/>
          <p:nvPr/>
        </p:nvSpPr>
        <p:spPr>
          <a:xfrm>
            <a:off x="6048532" y="492128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232" name="Elipse 231"/>
          <p:cNvSpPr/>
          <p:nvPr/>
        </p:nvSpPr>
        <p:spPr>
          <a:xfrm>
            <a:off x="6218653" y="524380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Elipse 232"/>
          <p:cNvSpPr/>
          <p:nvPr/>
        </p:nvSpPr>
        <p:spPr>
          <a:xfrm>
            <a:off x="6604969" y="5169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Elipse 233"/>
          <p:cNvSpPr/>
          <p:nvPr/>
        </p:nvSpPr>
        <p:spPr>
          <a:xfrm>
            <a:off x="6456114" y="546177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5" name="Elipse 234"/>
          <p:cNvSpPr/>
          <p:nvPr/>
        </p:nvSpPr>
        <p:spPr>
          <a:xfrm>
            <a:off x="7156111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36" name="Elipse 235"/>
          <p:cNvSpPr/>
          <p:nvPr/>
        </p:nvSpPr>
        <p:spPr>
          <a:xfrm>
            <a:off x="7326232" y="5254443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7" name="Elipse 236"/>
          <p:cNvSpPr/>
          <p:nvPr/>
        </p:nvSpPr>
        <p:spPr>
          <a:xfrm>
            <a:off x="7712548" y="518001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8" name="Elipse 237"/>
          <p:cNvSpPr/>
          <p:nvPr/>
        </p:nvSpPr>
        <p:spPr>
          <a:xfrm>
            <a:off x="7563693" y="547241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Elipse 238"/>
          <p:cNvSpPr/>
          <p:nvPr/>
        </p:nvSpPr>
        <p:spPr>
          <a:xfrm>
            <a:off x="8249006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240" name="Elipse 239"/>
          <p:cNvSpPr/>
          <p:nvPr/>
        </p:nvSpPr>
        <p:spPr>
          <a:xfrm>
            <a:off x="8419127" y="5254443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Elipse 240"/>
          <p:cNvSpPr/>
          <p:nvPr/>
        </p:nvSpPr>
        <p:spPr>
          <a:xfrm>
            <a:off x="8805443" y="518001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2" name="Elipse 241"/>
          <p:cNvSpPr/>
          <p:nvPr/>
        </p:nvSpPr>
        <p:spPr>
          <a:xfrm>
            <a:off x="8656588" y="5472412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Elipse 242"/>
          <p:cNvSpPr/>
          <p:nvPr/>
        </p:nvSpPr>
        <p:spPr>
          <a:xfrm>
            <a:off x="9356585" y="490533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44" name="Elipse 243"/>
          <p:cNvSpPr/>
          <p:nvPr/>
        </p:nvSpPr>
        <p:spPr>
          <a:xfrm>
            <a:off x="9526706" y="522785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5" name="Elipse 244"/>
          <p:cNvSpPr/>
          <p:nvPr/>
        </p:nvSpPr>
        <p:spPr>
          <a:xfrm>
            <a:off x="9913022" y="5153427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Elipse 245"/>
          <p:cNvSpPr/>
          <p:nvPr/>
        </p:nvSpPr>
        <p:spPr>
          <a:xfrm>
            <a:off x="9764167" y="5445824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Elipse 246"/>
          <p:cNvSpPr/>
          <p:nvPr/>
        </p:nvSpPr>
        <p:spPr>
          <a:xfrm>
            <a:off x="10481006" y="4881629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8" name="Elipse 247"/>
          <p:cNvSpPr/>
          <p:nvPr/>
        </p:nvSpPr>
        <p:spPr>
          <a:xfrm>
            <a:off x="10651127" y="521388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9" name="Elipse 248"/>
          <p:cNvSpPr/>
          <p:nvPr/>
        </p:nvSpPr>
        <p:spPr>
          <a:xfrm>
            <a:off x="11037443" y="5139454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0" name="Elipse 249"/>
          <p:cNvSpPr/>
          <p:nvPr/>
        </p:nvSpPr>
        <p:spPr>
          <a:xfrm>
            <a:off x="10888588" y="5431851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1" name="Elipse 250"/>
          <p:cNvSpPr/>
          <p:nvPr/>
        </p:nvSpPr>
        <p:spPr>
          <a:xfrm>
            <a:off x="511334" y="492324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252" name="Elipse 251"/>
          <p:cNvSpPr/>
          <p:nvPr/>
        </p:nvSpPr>
        <p:spPr>
          <a:xfrm>
            <a:off x="681455" y="524577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Elipse 252"/>
          <p:cNvSpPr/>
          <p:nvPr/>
        </p:nvSpPr>
        <p:spPr>
          <a:xfrm>
            <a:off x="1067771" y="517134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Elipse 253"/>
          <p:cNvSpPr/>
          <p:nvPr/>
        </p:nvSpPr>
        <p:spPr>
          <a:xfrm>
            <a:off x="918916" y="5463739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5" name="Elipse 254"/>
          <p:cNvSpPr/>
          <p:nvPr/>
        </p:nvSpPr>
        <p:spPr>
          <a:xfrm>
            <a:off x="1618913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56" name="Elipse 255"/>
          <p:cNvSpPr/>
          <p:nvPr/>
        </p:nvSpPr>
        <p:spPr>
          <a:xfrm>
            <a:off x="1789034" y="5256407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7" name="Elipse 256"/>
          <p:cNvSpPr/>
          <p:nvPr/>
        </p:nvSpPr>
        <p:spPr>
          <a:xfrm>
            <a:off x="2175350" y="518197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Elipse 257"/>
          <p:cNvSpPr/>
          <p:nvPr/>
        </p:nvSpPr>
        <p:spPr>
          <a:xfrm>
            <a:off x="2026495" y="5474376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9" name="Elipse 258"/>
          <p:cNvSpPr/>
          <p:nvPr/>
        </p:nvSpPr>
        <p:spPr>
          <a:xfrm>
            <a:off x="2711808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260" name="Elipse 259"/>
          <p:cNvSpPr/>
          <p:nvPr/>
        </p:nvSpPr>
        <p:spPr>
          <a:xfrm>
            <a:off x="2881929" y="525640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Elipse 260"/>
          <p:cNvSpPr/>
          <p:nvPr/>
        </p:nvSpPr>
        <p:spPr>
          <a:xfrm>
            <a:off x="3268245" y="518197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Elipse 261"/>
          <p:cNvSpPr/>
          <p:nvPr/>
        </p:nvSpPr>
        <p:spPr>
          <a:xfrm>
            <a:off x="3119390" y="547437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Elipse 262"/>
          <p:cNvSpPr/>
          <p:nvPr/>
        </p:nvSpPr>
        <p:spPr>
          <a:xfrm>
            <a:off x="3819387" y="490729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264" name="Elipse 263"/>
          <p:cNvSpPr/>
          <p:nvPr/>
        </p:nvSpPr>
        <p:spPr>
          <a:xfrm>
            <a:off x="3989508" y="522981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Elipse 264"/>
          <p:cNvSpPr/>
          <p:nvPr/>
        </p:nvSpPr>
        <p:spPr>
          <a:xfrm>
            <a:off x="4375824" y="515539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Elipse 265"/>
          <p:cNvSpPr/>
          <p:nvPr/>
        </p:nvSpPr>
        <p:spPr>
          <a:xfrm>
            <a:off x="4226969" y="544778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Elipse 266"/>
          <p:cNvSpPr/>
          <p:nvPr/>
        </p:nvSpPr>
        <p:spPr>
          <a:xfrm>
            <a:off x="4943808" y="489332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268" name="Elipse 267"/>
          <p:cNvSpPr/>
          <p:nvPr/>
        </p:nvSpPr>
        <p:spPr>
          <a:xfrm>
            <a:off x="5113929" y="521584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Elipse 268"/>
          <p:cNvSpPr/>
          <p:nvPr/>
        </p:nvSpPr>
        <p:spPr>
          <a:xfrm>
            <a:off x="5500245" y="5141418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Elipse 269"/>
          <p:cNvSpPr/>
          <p:nvPr/>
        </p:nvSpPr>
        <p:spPr>
          <a:xfrm>
            <a:off x="5351390" y="543381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Título 1"/>
          <p:cNvSpPr txBox="1">
            <a:spLocks/>
          </p:cNvSpPr>
          <p:nvPr/>
        </p:nvSpPr>
        <p:spPr>
          <a:xfrm>
            <a:off x="1899302" y="2238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9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67118"/>
              </p:ext>
            </p:extLst>
          </p:nvPr>
        </p:nvGraphicFramePr>
        <p:xfrm>
          <a:off x="7796413" y="1307919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/>
          <p:cNvCxnSpPr/>
          <p:nvPr/>
        </p:nvCxnSpPr>
        <p:spPr>
          <a:xfrm>
            <a:off x="239230" y="4926894"/>
            <a:ext cx="1173657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/>
          <p:cNvSpPr/>
          <p:nvPr/>
        </p:nvSpPr>
        <p:spPr>
          <a:xfrm>
            <a:off x="5518294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09345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09345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889357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08991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827493" y="508991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822239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09345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09345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08991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4348711" y="508991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08991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11117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163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1493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27136"/>
              </p:ext>
            </p:extLst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65" name="CaixaDeTexto 64"/>
          <p:cNvSpPr txBox="1"/>
          <p:nvPr/>
        </p:nvSpPr>
        <p:spPr>
          <a:xfrm>
            <a:off x="5706118" y="4608958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 metros</a:t>
            </a:r>
            <a:endParaRPr lang="pt-BR" dirty="0"/>
          </a:p>
        </p:txBody>
      </p:sp>
      <p:cxnSp>
        <p:nvCxnSpPr>
          <p:cNvPr id="66" name="Conector de Seta Reta 65"/>
          <p:cNvCxnSpPr/>
          <p:nvPr/>
        </p:nvCxnSpPr>
        <p:spPr>
          <a:xfrm>
            <a:off x="12084434" y="509700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186768" y="44742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966472" y="736115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2018412" y="-29062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92825"/>
              </p:ext>
            </p:extLst>
          </p:nvPr>
        </p:nvGraphicFramePr>
        <p:xfrm>
          <a:off x="205557" y="1201596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10671550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10862929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11086212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380077" y="215887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975495" y="215887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563831" y="2158871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148621" y="215886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736956" y="215887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8321755" y="215533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17173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14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505509" y="215533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086757" y="215532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0675092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380077" y="397703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975495" y="3977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563831" y="397703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7145079" y="397703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733414" y="397703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318213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8913631" y="39734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9501967" y="397349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10083215" y="397349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54310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76638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6142073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365356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71977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94305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7325831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549114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89644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811972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8495413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8718696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9076659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9299942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9664994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9888277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0239153" y="399475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10462436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0859384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082667" y="2228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239153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0462436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9682714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9905997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076659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9299942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8495413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8718696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907077" y="22147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130360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733646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55974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76939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99267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979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38307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54310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76638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5380077" y="5656521"/>
            <a:ext cx="585145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202865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202865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743075" y="5788006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10 metros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4011033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042538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137425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3822321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88852"/>
              </p:ext>
            </p:extLst>
          </p:nvPr>
        </p:nvGraphicFramePr>
        <p:xfrm>
          <a:off x="235551" y="745074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7398487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7589866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7813149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030977" y="3502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626395" y="3502463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214731" y="350246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6799521" y="3502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387856" y="3502463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5045150" y="180520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5640568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6228904" y="180520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6810152" y="180520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7398487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030977" y="51930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626395" y="519304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214731" y="519304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6795979" y="519303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384314" y="51930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045150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5640568" y="10003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6228904" y="100038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6810152" y="100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19400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41728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5792973" y="52143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016256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37067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59395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6976731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200014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54734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777062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5222350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5445633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5803596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6026879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6391931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6615214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6966090" y="1212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7189373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7582779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7806062" y="18788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6962548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7185831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6406109" y="186818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6629392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5800054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6023337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5218808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5442091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557977" y="3558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7781260" y="3561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698736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21064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42029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64357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581069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03397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19400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41728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8144540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140996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140996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140996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330613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222512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482547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240236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50027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240236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500271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397953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447569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483010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161182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653374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045150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3944939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4614251" y="3348094"/>
            <a:ext cx="4062775" cy="3498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Experimental setup of pea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7" y="3350111"/>
            <a:ext cx="4664186" cy="3498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1032" name="Picture 8" descr="Expermental design of terminated experimen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5" b="14221"/>
          <a:stretch/>
        </p:blipFill>
        <p:spPr bwMode="auto">
          <a:xfrm>
            <a:off x="177417" y="827204"/>
            <a:ext cx="7145130" cy="2688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eurekalert.org/multimedia/pub/web/106205_we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32" y="730220"/>
            <a:ext cx="5097291" cy="2727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258286" y="3071095"/>
            <a:ext cx="4756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https://www.eurekalert.org/multimedia/pub/106205.php?from=315561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1671" y="6404050"/>
            <a:ext cx="4040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http://www.odec.ca/projects/2008/shar8a3/experiment.html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5165857" y="6367821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8161527" y="3321315"/>
            <a:ext cx="3962896" cy="352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9224" y="-373516"/>
            <a:ext cx="9144000" cy="2387600"/>
          </a:xfrm>
        </p:spPr>
        <p:txBody>
          <a:bodyPr>
            <a:normAutofit/>
          </a:bodyPr>
          <a:lstStyle/>
          <a:p>
            <a: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Delineamentos Básicos</a:t>
            </a:r>
            <a:b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64" y="1805431"/>
            <a:ext cx="8718696" cy="49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52105"/>
            <a:ext cx="10941785" cy="64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2, </a:t>
            </a:r>
            <a:r>
              <a:rPr lang="pt-BR" sz="2400" dirty="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2, </a:t>
            </a:r>
            <a:r>
              <a:rPr lang="pt-BR" sz="2400" dirty="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repetições: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233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(constante). 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aleatório).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33642"/>
              </a:xfrm>
              <a:prstGeom prst="rect">
                <a:avLst/>
              </a:prstGeom>
              <a:blipFill rotWithShape="0">
                <a:blip r:embed="rId3"/>
                <a:stretch>
                  <a:fillRect l="-506" t="-943" r="-225" b="-15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735547" y="2589803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96536" y="2856614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2856614"/>
                <a:ext cx="3105787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096536" y="3661144"/>
                <a:ext cx="318433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3661144"/>
                <a:ext cx="3184333" cy="5579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682117" y="5193704"/>
                <a:ext cx="5574923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17" y="5193704"/>
                <a:ext cx="5574923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096535" y="4427424"/>
                <a:ext cx="3478516" cy="604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5" y="4427424"/>
                <a:ext cx="3478516" cy="604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8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 rotWithShape="0"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681030" y="2721337"/>
                <a:ext cx="4072012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030" y="2721337"/>
                <a:ext cx="4072012" cy="899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38200" y="3898975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Obtenção das derivadas parciais de z em relação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8975"/>
                <a:ext cx="10515600" cy="474552"/>
              </a:xfrm>
              <a:prstGeom prst="rect">
                <a:avLst/>
              </a:prstGeom>
              <a:blipFill rotWithShape="0">
                <a:blip r:embed="rId4"/>
                <a:stretch>
                  <a:fillRect l="-1043" t="-29870" b="-31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800" y="4402251"/>
                <a:ext cx="3542188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4402251"/>
                <a:ext cx="3542188" cy="9025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017800" y="5333530"/>
                <a:ext cx="32578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333530"/>
                <a:ext cx="3257880" cy="879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8827825" y="4643084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31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01200" y="4099179"/>
            <a:ext cx="11912691" cy="25435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01200" y="2601983"/>
            <a:ext cx="11912692" cy="135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152" y="222381"/>
            <a:ext cx="8674247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Igualar as derivadas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/>
                  <a:t> a 0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  <a:blipFill rotWithShape="0">
                <a:blip r:embed="rId2"/>
                <a:stretch>
                  <a:fillRect l="-1043" b="-58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48902" y="2689816"/>
                <a:ext cx="5299912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02" y="2689816"/>
                <a:ext cx="5299912" cy="1167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6979761" y="2640697"/>
                <a:ext cx="3661643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761" y="2640697"/>
                <a:ext cx="3661643" cy="1167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5507165" y="4799772"/>
                <a:ext cx="2671629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65" y="4799772"/>
                <a:ext cx="2671629" cy="11423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178152" y="4799772"/>
                <a:ext cx="4837606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52" y="4799772"/>
                <a:ext cx="4837606" cy="1142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789529" y="4725255"/>
                <a:ext cx="3402470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529" y="4725255"/>
                <a:ext cx="3402470" cy="11423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9038070" y="658569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 para a direita 3"/>
          <p:cNvSpPr/>
          <p:nvPr/>
        </p:nvSpPr>
        <p:spPr>
          <a:xfrm>
            <a:off x="6032133" y="2950849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038806" y="5097897"/>
            <a:ext cx="538964" cy="5461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a direita 17"/>
          <p:cNvSpPr/>
          <p:nvPr/>
        </p:nvSpPr>
        <p:spPr>
          <a:xfrm>
            <a:off x="8288847" y="5097896"/>
            <a:ext cx="538964" cy="5461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09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207397" y="3393738"/>
            <a:ext cx="11900563" cy="1911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4918" y="5486400"/>
            <a:ext cx="11900563" cy="13024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2702" y="302178"/>
            <a:ext cx="6839465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7907410" y="2282003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410" y="2282003"/>
                <a:ext cx="2794739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1665110" y="2254616"/>
                <a:ext cx="2552237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110" y="2254616"/>
                <a:ext cx="2552237" cy="8798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076890" y="3691336"/>
                <a:ext cx="1728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90" y="3691336"/>
                <a:ext cx="1728678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3333" r="-187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4762011" y="3876002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2076889" y="4169801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9" y="4169801"/>
                <a:ext cx="173355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3115" r="-190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2076888" y="4756500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88" y="4756500"/>
                <a:ext cx="1733551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3115" r="-190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859951" y="3691336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951" y="3691336"/>
                <a:ext cx="2794739" cy="8990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185721" y="5821664"/>
            <a:ext cx="562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Número de equações normais: 3 + 1 = 4</a:t>
            </a:r>
          </a:p>
          <a:p>
            <a:r>
              <a:rPr lang="pt-BR" sz="2000" dirty="0" smtClean="0">
                <a:solidFill>
                  <a:schemeClr val="bg1"/>
                </a:solidFill>
              </a:rPr>
              <a:t>Generalizando – Número de equações normais: t + 1</a:t>
            </a:r>
            <a:endParaRPr lang="pt-BR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013293" y="5821664"/>
                <a:ext cx="48430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Número de incógnitas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): 3 +1 = 4</a:t>
                </a:r>
              </a:p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Generalizando – Número de incógnitas: t + 1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293" y="5821664"/>
                <a:ext cx="4843057" cy="707886"/>
              </a:xfrm>
              <a:prstGeom prst="rect">
                <a:avLst/>
              </a:prstGeom>
              <a:blipFill>
                <a:blip r:embed="rId8"/>
                <a:stretch>
                  <a:fillRect l="-1258" t="-7759" r="-377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 18"/>
          <p:cNvSpPr/>
          <p:nvPr/>
        </p:nvSpPr>
        <p:spPr>
          <a:xfrm>
            <a:off x="9202573" y="46150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9305068" y="212875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068" y="212875"/>
                <a:ext cx="272478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9305068" y="1028175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068" y="1028175"/>
                <a:ext cx="2504595" cy="553998"/>
              </a:xfrm>
              <a:prstGeom prst="rect">
                <a:avLst/>
              </a:prstGeom>
              <a:blipFill rotWithShape="0">
                <a:blip r:embed="rId10"/>
                <a:stretch>
                  <a:fillRect l="-973" t="-1099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4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</a:t>
            </a:r>
            <a:r>
              <a:rPr lang="pt-BR" smtClean="0"/>
              <a:t>, progênies.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006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/>
          <p:cNvSpPr/>
          <p:nvPr/>
        </p:nvSpPr>
        <p:spPr>
          <a:xfrm>
            <a:off x="157063" y="2509062"/>
            <a:ext cx="11900563" cy="40996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4325926" y="3202585"/>
            <a:ext cx="4084906" cy="32970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57063" y="488499"/>
            <a:ext cx="11900563" cy="1911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2026556" y="786097"/>
                <a:ext cx="1728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6" y="786097"/>
                <a:ext cx="1728678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3115" r="-186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4711677" y="970763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26555" y="1264562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5" y="1264562"/>
                <a:ext cx="173355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3115" r="-1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2026554" y="1851261"/>
                <a:ext cx="173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54" y="1851261"/>
                <a:ext cx="173355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3333" r="-1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7809617" y="786097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17" y="786097"/>
                <a:ext cx="2794739" cy="8990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/>
              <p:cNvSpPr txBox="1"/>
              <p:nvPr/>
            </p:nvSpPr>
            <p:spPr>
              <a:xfrm>
                <a:off x="4312755" y="2635026"/>
                <a:ext cx="3952236" cy="477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 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755" y="2635026"/>
                <a:ext cx="3952236" cy="477247"/>
              </a:xfrm>
              <a:prstGeom prst="rect">
                <a:avLst/>
              </a:prstGeom>
              <a:blipFill rotWithShape="0">
                <a:blip r:embed="rId6"/>
                <a:stretch>
                  <a:fillRect l="-1541" t="-96203" b="-1417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/>
              <p:cNvSpPr/>
              <p:nvPr/>
            </p:nvSpPr>
            <p:spPr>
              <a:xfrm>
                <a:off x="5207135" y="3240957"/>
                <a:ext cx="22083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tâ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5" y="3240957"/>
                <a:ext cx="2208360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2000" r="-21547"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5207134" y="3890564"/>
                <a:ext cx="22225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4" y="3890564"/>
                <a:ext cx="2222595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11842" r="-21096"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5207134" y="4669456"/>
                <a:ext cx="22225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34" y="4669456"/>
                <a:ext cx="2222595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1842" r="-210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ixaDeTexto 34"/>
          <p:cNvSpPr txBox="1"/>
          <p:nvPr/>
        </p:nvSpPr>
        <p:spPr>
          <a:xfrm>
            <a:off x="6124629" y="354982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+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6124629" y="42555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+</a:t>
            </a:r>
            <a:endParaRPr lang="pt-BR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4487642" y="5444634"/>
                <a:ext cx="3661387" cy="988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42" y="5444634"/>
                <a:ext cx="3661387" cy="9887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/>
          <p:cNvSpPr txBox="1"/>
          <p:nvPr/>
        </p:nvSpPr>
        <p:spPr>
          <a:xfrm>
            <a:off x="6111868" y="50648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=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062529" y="2697527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/>
              <p:cNvSpPr txBox="1"/>
              <p:nvPr/>
            </p:nvSpPr>
            <p:spPr>
              <a:xfrm>
                <a:off x="9165024" y="2864252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CaixaDeTexto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24" y="2864252"/>
                <a:ext cx="2724785" cy="553998"/>
              </a:xfrm>
              <a:prstGeom prst="rect">
                <a:avLst/>
              </a:prstGeom>
              <a:blipFill rotWithShape="0">
                <a:blip r:embed="rId11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9165024" y="3679552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24" y="3679552"/>
                <a:ext cx="2504595" cy="553998"/>
              </a:xfrm>
              <a:prstGeom prst="rect">
                <a:avLst/>
              </a:prstGeom>
              <a:blipFill rotWithShape="0">
                <a:blip r:embed="rId12"/>
                <a:stretch>
                  <a:fillRect l="-973" t="-1111" r="-2920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7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6606747" y="1173236"/>
            <a:ext cx="5255740" cy="55570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7026" y="1173237"/>
            <a:ext cx="4511579" cy="55570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112" y="-152326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Resolução de Sistemas de Equações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04118" y="1405569"/>
            <a:ext cx="4614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Sistema determinado: sistema </a:t>
            </a:r>
            <a:r>
              <a:rPr lang="pt-BR" dirty="0">
                <a:solidFill>
                  <a:schemeClr val="bg1"/>
                </a:solidFill>
              </a:rPr>
              <a:t>de equações </a:t>
            </a:r>
            <a:r>
              <a:rPr lang="pt-BR" dirty="0" smtClean="0">
                <a:solidFill>
                  <a:schemeClr val="bg1"/>
                </a:solidFill>
              </a:rPr>
              <a:t>que </a:t>
            </a:r>
            <a:r>
              <a:rPr lang="pt-BR" dirty="0">
                <a:solidFill>
                  <a:schemeClr val="bg1"/>
                </a:solidFill>
              </a:rPr>
              <a:t>apresenta uma única solução, isto é, no caso de um sistema de duas equações do 1º grau com duas incógnitas, há um único par </a:t>
            </a:r>
            <a:r>
              <a:rPr lang="pt-BR" dirty="0" smtClean="0">
                <a:solidFill>
                  <a:schemeClr val="bg1"/>
                </a:solidFill>
              </a:rPr>
              <a:t>ordenado.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434622" y="2872520"/>
            <a:ext cx="168828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x + y = 7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x</a:t>
            </a:r>
            <a:r>
              <a:rPr lang="pt-BR" sz="2400" dirty="0" smtClean="0">
                <a:solidFill>
                  <a:schemeClr val="bg1"/>
                </a:solidFill>
              </a:rPr>
              <a:t> – y = 1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= 8</a:t>
            </a: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x = 4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x</a:t>
            </a:r>
            <a:r>
              <a:rPr lang="pt-BR" sz="2400" dirty="0" smtClean="0">
                <a:solidFill>
                  <a:schemeClr val="bg1"/>
                </a:solidFill>
              </a:rPr>
              <a:t> + y = 7</a:t>
            </a: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4</a:t>
            </a:r>
            <a:r>
              <a:rPr lang="pt-BR" sz="2400" dirty="0" smtClean="0">
                <a:solidFill>
                  <a:schemeClr val="bg1"/>
                </a:solidFill>
              </a:rPr>
              <a:t> + y = 7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y = 7 - 4 = 3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(</a:t>
            </a:r>
            <a:r>
              <a:rPr lang="pt-BR" sz="2400" dirty="0">
                <a:solidFill>
                  <a:srgbClr val="FF0000"/>
                </a:solidFill>
              </a:rPr>
              <a:t>x = </a:t>
            </a:r>
            <a:r>
              <a:rPr lang="pt-BR" sz="2400" dirty="0" smtClean="0">
                <a:solidFill>
                  <a:srgbClr val="FF0000"/>
                </a:solidFill>
              </a:rPr>
              <a:t>4</a:t>
            </a:r>
            <a:r>
              <a:rPr lang="pt-BR" sz="2400" dirty="0" smtClean="0">
                <a:solidFill>
                  <a:schemeClr val="bg1"/>
                </a:solidFill>
              </a:rPr>
              <a:t>; </a:t>
            </a:r>
            <a:r>
              <a:rPr lang="pt-BR" sz="2400" dirty="0">
                <a:solidFill>
                  <a:schemeClr val="bg1"/>
                </a:solidFill>
              </a:rPr>
              <a:t>y = </a:t>
            </a:r>
            <a:r>
              <a:rPr lang="pt-BR" sz="2400" dirty="0" smtClean="0">
                <a:solidFill>
                  <a:schemeClr val="bg1"/>
                </a:solidFill>
              </a:rPr>
              <a:t>3)</a:t>
            </a:r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900530" y="1371714"/>
            <a:ext cx="4639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Sistema indeterminado: sistema de equações que admite </a:t>
            </a:r>
            <a:r>
              <a:rPr lang="pt-BR" dirty="0">
                <a:solidFill>
                  <a:schemeClr val="bg1"/>
                </a:solidFill>
              </a:rPr>
              <a:t>infinitas soluções, isto é, temos infinitos pares ordenados (x, y) que satisfazem ao </a:t>
            </a:r>
            <a:r>
              <a:rPr lang="pt-BR" dirty="0" smtClean="0">
                <a:solidFill>
                  <a:schemeClr val="bg1"/>
                </a:solidFill>
              </a:rPr>
              <a:t>sistema.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683322" y="3200656"/>
            <a:ext cx="19495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x + y = 3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+ 2y = 6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x = 3 - y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2x + 2y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2(</a:t>
            </a:r>
            <a:r>
              <a:rPr lang="pt-BR" sz="2400" dirty="0" smtClean="0">
                <a:solidFill>
                  <a:srgbClr val="FF0000"/>
                </a:solidFill>
              </a:rPr>
              <a:t>3-y</a:t>
            </a:r>
            <a:r>
              <a:rPr lang="pt-BR" sz="2400" dirty="0" smtClean="0">
                <a:solidFill>
                  <a:schemeClr val="bg1"/>
                </a:solidFill>
              </a:rPr>
              <a:t>) + 2y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6 – 2y +2y = 6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6 = 6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849631" y="3285717"/>
            <a:ext cx="28552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Se y = 2; x = 3 - 2 = 1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1; y = 2)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Se y = 1; x = 3 – 1 = 2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2; y = 1)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Se y = </a:t>
            </a:r>
            <a:r>
              <a:rPr lang="pt-BR" sz="2400" dirty="0" smtClean="0">
                <a:solidFill>
                  <a:schemeClr val="bg1"/>
                </a:solidFill>
              </a:rPr>
              <a:t>4; </a:t>
            </a:r>
            <a:r>
              <a:rPr lang="pt-BR" sz="2400" dirty="0">
                <a:solidFill>
                  <a:schemeClr val="bg1"/>
                </a:solidFill>
              </a:rPr>
              <a:t>x = 3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chemeClr val="bg1"/>
                </a:solidFill>
              </a:rPr>
              <a:t>– </a:t>
            </a:r>
            <a:r>
              <a:rPr lang="pt-BR" sz="2400" dirty="0" smtClean="0">
                <a:solidFill>
                  <a:schemeClr val="bg1"/>
                </a:solidFill>
              </a:rPr>
              <a:t>4 </a:t>
            </a:r>
            <a:r>
              <a:rPr lang="pt-BR" sz="2400" dirty="0">
                <a:solidFill>
                  <a:schemeClr val="bg1"/>
                </a:solidFill>
              </a:rPr>
              <a:t>= </a:t>
            </a:r>
            <a:r>
              <a:rPr lang="pt-BR" sz="2400" dirty="0" smtClean="0">
                <a:solidFill>
                  <a:schemeClr val="bg1"/>
                </a:solidFill>
              </a:rPr>
              <a:t>-1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(x = -1; y = 4)</a:t>
            </a:r>
          </a:p>
        </p:txBody>
      </p:sp>
    </p:spTree>
    <p:extLst>
      <p:ext uri="{BB962C8B-B14F-4D97-AF65-F5344CB8AC3E}">
        <p14:creationId xmlns:p14="http://schemas.microsoft.com/office/powerpoint/2010/main" val="170418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583504" y="1335994"/>
                <a:ext cx="2794739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504" y="1335994"/>
                <a:ext cx="2794739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1375642" y="1471032"/>
                <a:ext cx="2968184" cy="8093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642" y="1471032"/>
                <a:ext cx="2968184" cy="8093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47330" y="2584376"/>
            <a:ext cx="1105785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Sistema Indeterminado</a:t>
            </a:r>
          </a:p>
          <a:p>
            <a:pPr algn="ctr"/>
            <a:endParaRPr lang="pt-BR" sz="2800" dirty="0" smtClean="0"/>
          </a:p>
          <a:p>
            <a:pPr algn="ctr"/>
            <a:r>
              <a:rPr lang="pt-BR" sz="4000" dirty="0" smtClean="0"/>
              <a:t>As equações não são independentes. </a:t>
            </a:r>
            <a:r>
              <a:rPr lang="pt-BR" sz="3600" dirty="0"/>
              <a:t>O sistema apresenta infinitas </a:t>
            </a:r>
            <a:r>
              <a:rPr lang="pt-BR" sz="3600" dirty="0" smtClean="0"/>
              <a:t>soluções</a:t>
            </a:r>
          </a:p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Solução -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p:sp>
        <p:nvSpPr>
          <p:cNvPr id="2" name="Retângulo 1"/>
          <p:cNvSpPr/>
          <p:nvPr/>
        </p:nvSpPr>
        <p:spPr>
          <a:xfrm>
            <a:off x="1220258" y="1130597"/>
            <a:ext cx="3669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soma das I equações de tratamentos 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8103417" y="1034549"/>
            <a:ext cx="19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Equação da média 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5281060" y="1646464"/>
            <a:ext cx="141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solidFill>
                  <a:srgbClr val="FF0000"/>
                </a:solidFill>
              </a:rPr>
              <a:t>São iguais</a:t>
            </a:r>
            <a:endParaRPr lang="pt-BR" sz="2400" dirty="0">
              <a:solidFill>
                <a:srgbClr val="FF0000"/>
              </a:solidFill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>
            <a:off x="4456634" y="1877297"/>
            <a:ext cx="84546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6738036" y="1870209"/>
            <a:ext cx="84546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8103417" y="4826839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417" y="4826839"/>
                <a:ext cx="1747658" cy="12965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4721649" y="2179740"/>
                <a:ext cx="2846036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649" y="2179740"/>
                <a:ext cx="2846036" cy="8990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55944" y="932785"/>
            <a:ext cx="11057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Admitindo a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4696001" y="3295791"/>
                <a:ext cx="2314673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01" y="3295791"/>
                <a:ext cx="2314673" cy="8990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6701458" y="2173099"/>
            <a:ext cx="8662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>
            <a:stCxn id="15" idx="3"/>
          </p:cNvCxnSpPr>
          <p:nvPr/>
        </p:nvCxnSpPr>
        <p:spPr>
          <a:xfrm flipV="1">
            <a:off x="7567685" y="1779373"/>
            <a:ext cx="2128250" cy="849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0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795113" y="1781513"/>
                <a:ext cx="2135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13" y="1781513"/>
                <a:ext cx="2135392" cy="461665"/>
              </a:xfrm>
              <a:prstGeom prst="rect">
                <a:avLst/>
              </a:prstGeom>
              <a:blipFill rotWithShape="0">
                <a:blip r:embed="rId2"/>
                <a:stretch>
                  <a:fillRect t="-11842" r="-22857"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4795113" y="2655628"/>
                <a:ext cx="2143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13" y="2655628"/>
                <a:ext cx="21436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2000" r="-22222"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4795113" y="4364846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238807" y="3375098"/>
                <a:ext cx="3343030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807" y="3375098"/>
                <a:ext cx="3343030" cy="7938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634203" y="904887"/>
                <a:ext cx="2552237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03" y="904887"/>
                <a:ext cx="2552237" cy="87985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4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4773848" y="2068213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786808" y="1431096"/>
                <a:ext cx="10566991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08" y="1431096"/>
                <a:ext cx="10566991" cy="554319"/>
              </a:xfrm>
              <a:prstGeom prst="rect">
                <a:avLst/>
              </a:prstGeom>
              <a:blipFill>
                <a:blip r:embed="rId3"/>
                <a:stretch>
                  <a:fillRect t="-2198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6387473" y="572787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92992" y="571857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2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203406" y="5362914"/>
            <a:ext cx="11568464" cy="1302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2987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(constante). 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aleatório).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aleatório)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2987421"/>
              </a:xfrm>
              <a:prstGeom prst="rect">
                <a:avLst/>
              </a:prstGeom>
              <a:blipFill>
                <a:blip r:embed="rId3"/>
                <a:stretch>
                  <a:fillRect l="-506" t="-1020" r="-225" b="-6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99728" y="5349044"/>
                <a:ext cx="3027239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5349044"/>
                <a:ext cx="3027239" cy="5618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216816" y="5340100"/>
                <a:ext cx="3403944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−(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16" y="5340100"/>
                <a:ext cx="3403944" cy="5618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216815" y="6297779"/>
                <a:ext cx="14379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815" y="6297779"/>
                <a:ext cx="143795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3115" r="-237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85022" y="6300479"/>
                <a:ext cx="13866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022" y="6300479"/>
                <a:ext cx="1386662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3333" r="-11404"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8626355" y="5340099"/>
                <a:ext cx="2447208" cy="565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355" y="5340099"/>
                <a:ext cx="2447208" cy="5659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3649470" y="5456212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7928048" y="5441729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baixo 13"/>
          <p:cNvSpPr/>
          <p:nvPr/>
        </p:nvSpPr>
        <p:spPr>
          <a:xfrm rot="10800000">
            <a:off x="6572407" y="5916726"/>
            <a:ext cx="411892" cy="3868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7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0622" y="10975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Aplicação do Modelo Matemático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96557" y="1266764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557" y="1266764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730389" y="1945996"/>
            <a:ext cx="108381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Facilita muito a boa compreensão do assunto considerar um exemplo teórico no qual, conhecidos os termos do segundo membro do modelo, obtemos as observações. (Pimentel Gomes, 1990)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30389" y="2877854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687016"/>
                  </p:ext>
                </p:extLst>
              </p:nvPr>
            </p:nvGraphicFramePr>
            <p:xfrm>
              <a:off x="2183130" y="3860864"/>
              <a:ext cx="7956000" cy="29155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 (i)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Efeitos</a:t>
                          </a:r>
                          <a:r>
                            <a:rPr lang="pt-BR" baseline="0" dirty="0" smtClean="0"/>
                            <a:t> de tratamento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= 4800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500 = 3700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100 = 4100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pt-BR" sz="18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pt-BR" sz="1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r>
                                <a:rPr lang="pt-B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3,2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3∗2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dirty="0" smtClean="0">
                              <a:solidFill>
                                <a:srgbClr val="FF0000"/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800+3700+4100</m:t>
                                  </m:r>
                                </m:num>
                                <m:den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3∗2</m:t>
                                  </m:r>
                                </m:den>
                              </m:f>
                              <m:r>
                                <a:rPr lang="pt-B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=4200</m:t>
                              </m:r>
                            </m:oMath>
                          </a14:m>
                          <a:endParaRPr lang="pt-BR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687016"/>
                  </p:ext>
                </p:extLst>
              </p:nvPr>
            </p:nvGraphicFramePr>
            <p:xfrm>
              <a:off x="2183130" y="3860864"/>
              <a:ext cx="7956000" cy="29155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6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 (i)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6406" t="-4545" r="-175000" b="-33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59" t="-4545" r="-599" b="-33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= 4800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500 = 3700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– 100 = 4100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32459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7" t="-160215" r="-105329" b="-107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59" t="-160215" r="-599" b="-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254757" y="3339519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757" y="3339519"/>
                <a:ext cx="174836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1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934" y="104154"/>
            <a:ext cx="7828005" cy="802007"/>
          </a:xfrm>
        </p:spPr>
        <p:txBody>
          <a:bodyPr/>
          <a:lstStyle/>
          <a:p>
            <a:pPr algn="ctr"/>
            <a:r>
              <a:rPr lang="pt-BR" dirty="0" smtClean="0"/>
              <a:t>Aplicação do Modelo Matemático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575433" y="226202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33" y="226202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565632" y="937369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63880"/>
                  </p:ext>
                </p:extLst>
              </p:nvPr>
            </p:nvGraphicFramePr>
            <p:xfrm>
              <a:off x="895146" y="2687741"/>
              <a:ext cx="10066926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7564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41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=70</m:t>
                                </m:r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</a:t>
                          </a:r>
                          <a:r>
                            <a:rPr lang="pt-BR" baseline="0" dirty="0" smtClean="0"/>
                            <a:t>+70 = 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=−80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4200+600-80 = 4720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r>
                            <a:rPr lang="pt-BR" baseline="0" dirty="0" smtClean="0"/>
                            <a:t> -500 +30 = 3730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=60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4200 -500 + 60 = 3760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=−40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4200 -100 -40 = 4060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=55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+55 = 4155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63880"/>
                  </p:ext>
                </p:extLst>
              </p:nvPr>
            </p:nvGraphicFramePr>
            <p:xfrm>
              <a:off x="895146" y="2687741"/>
              <a:ext cx="10066926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/>
                    <a:gridCol w="1404000"/>
                    <a:gridCol w="1152000"/>
                    <a:gridCol w="1375642"/>
                    <a:gridCol w="1375642"/>
                    <a:gridCol w="1375642"/>
                    <a:gridCol w="2412000"/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6637" t="-6024" r="-3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56637" t="-6024" r="-2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6024" r="-176991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17677" t="-6024" r="-1010" b="-603614"/>
                          </a:stretch>
                        </a:blipFill>
                      </a:tcPr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106024" r="-176991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+ 600 </a:t>
                          </a:r>
                          <a:r>
                            <a:rPr lang="pt-BR" baseline="0" dirty="0" smtClean="0"/>
                            <a:t>+70 = 4870</a:t>
                          </a:r>
                          <a:endParaRPr lang="pt-BR" dirty="0" smtClean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206024" r="-176991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4200+600-80 = 4720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309756" r="-176991" b="-3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r>
                            <a:rPr lang="pt-BR" baseline="0" dirty="0" smtClean="0"/>
                            <a:t> -500 +30 = 3730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-500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404819" r="-176991" b="-2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4200 -500 + 60 = 3760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504819" r="-176991" b="-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4200 -100 -40 = 4060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-100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6637" t="-604819" r="-176991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4200 -100 +55 = 4155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15211" y="1352867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211" y="1352867"/>
                <a:ext cx="174836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74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65632" y="127244"/>
            <a:ext cx="10768914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Exemplo didático: Foram avaliados três genótipos em DIC com duas repetições quanto a produtividade (kg ha</a:t>
            </a:r>
            <a:r>
              <a:rPr lang="pt-BR" sz="2400" baseline="30000" dirty="0" smtClean="0">
                <a:solidFill>
                  <a:schemeClr val="bg1"/>
                </a:solidFill>
              </a:rPr>
              <a:t>-1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3793428"/>
                  </p:ext>
                </p:extLst>
              </p:nvPr>
            </p:nvGraphicFramePr>
            <p:xfrm>
              <a:off x="74698" y="1581448"/>
              <a:ext cx="12042419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039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61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874341598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2107102761"/>
                        </a:ext>
                      </a:extLst>
                    </a:gridCol>
                    <a:gridCol w="3254839">
                      <a:extLst>
                        <a:ext uri="{9D8B030D-6E8A-4147-A177-3AD203B41FA5}">
                          <a16:colId xmlns:a16="http://schemas.microsoft.com/office/drawing/2014/main" val="1520797797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8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 smtClean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endParaRPr lang="pt-BR" sz="1800" b="0" baseline="300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=4795 −4215,8=579,2</m:t>
                              </m:r>
                            </m:oMath>
                          </a14:m>
                          <a:r>
                            <a:rPr lang="pt-BR" dirty="0" smtClean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=4870 −4795=75</m:t>
                                </m:r>
                              </m:oMath>
                            </m:oMathPara>
                          </a14:m>
                          <a:endParaRPr lang="pt-BR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4720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=4720 −4795=−75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3730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=3745−4215,8=−470,8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=3730 −3745=−15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=3760 −3745=15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4060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=4107,5−4215,8=−108,3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=4060 −4107,5=−47,5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4155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=4155 −4107,5=47,5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3793428"/>
                  </p:ext>
                </p:extLst>
              </p:nvPr>
            </p:nvGraphicFramePr>
            <p:xfrm>
              <a:off x="74698" y="1581448"/>
              <a:ext cx="12042419" cy="35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039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61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08000">
                      <a:extLst>
                        <a:ext uri="{9D8B030D-6E8A-4147-A177-3AD203B41FA5}">
                          <a16:colId xmlns:a16="http://schemas.microsoft.com/office/drawing/2014/main" val="874341598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2107102761"/>
                        </a:ext>
                      </a:extLst>
                    </a:gridCol>
                    <a:gridCol w="3254839">
                      <a:extLst>
                        <a:ext uri="{9D8B030D-6E8A-4147-A177-3AD203B41FA5}">
                          <a16:colId xmlns:a16="http://schemas.microsoft.com/office/drawing/2014/main" val="1520797797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Parcelas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Tratamentos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Repetição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8806" t="-6024" r="-939552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4940" t="-6024" r="-658434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6024" r="-96937" b="-6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6024" r="-749" b="-6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4870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106024" r="-96937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106024" r="-749" b="-5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4720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4795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206024" r="-749" b="-4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aseline="0" dirty="0" smtClean="0"/>
                            <a:t>3730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309756" r="-96937" b="-3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309756" r="-749" b="-3085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3745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404819" r="-749" b="-2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4060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000" t="-504819" r="-96937" b="-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504819" r="-749" b="-1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4155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4107,5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225" t="-604819" r="-749" b="-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880377" y="542742"/>
                <a:ext cx="1748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>
                    <a:solidFill>
                      <a:schemeClr val="bg1"/>
                    </a:solidFill>
                  </a:rPr>
                  <a:t> = 4200 </a:t>
                </a:r>
                <a:r>
                  <a:rPr lang="pt-BR" dirty="0">
                    <a:solidFill>
                      <a:schemeClr val="bg1"/>
                    </a:solidFill>
                  </a:rPr>
                  <a:t>kg ha</a:t>
                </a:r>
                <a:r>
                  <a:rPr lang="pt-BR" baseline="30000" dirty="0">
                    <a:solidFill>
                      <a:schemeClr val="bg1"/>
                    </a:solidFill>
                  </a:rPr>
                  <a:t>-1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377" y="542742"/>
                <a:ext cx="1748364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13080" y="5497527"/>
                <a:ext cx="11478321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4870+4720+3730+3760+4060+4155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=4215,8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80" y="5497527"/>
                <a:ext cx="11478321" cy="899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394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806129"/>
              </p:ext>
            </p:extLst>
          </p:nvPr>
        </p:nvGraphicFramePr>
        <p:xfrm>
          <a:off x="504672" y="1516517"/>
          <a:ext cx="9878060" cy="36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2575">
                  <a:extLst>
                    <a:ext uri="{9D8B030D-6E8A-4147-A177-3AD203B41FA5}">
                      <a16:colId xmlns:a16="http://schemas.microsoft.com/office/drawing/2014/main" val="2144371078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2015969703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4212667146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2825475281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1486213309"/>
                    </a:ext>
                  </a:extLst>
                </a:gridCol>
                <a:gridCol w="1591097">
                  <a:extLst>
                    <a:ext uri="{9D8B030D-6E8A-4147-A177-3AD203B41FA5}">
                      <a16:colId xmlns:a16="http://schemas.microsoft.com/office/drawing/2014/main" val="1495109217"/>
                    </a:ext>
                  </a:extLst>
                </a:gridCol>
              </a:tblGrid>
              <a:tr h="612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smtClean="0">
                          <a:effectLst/>
                        </a:rPr>
                        <a:t>Tratamentos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Repetições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83305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pPr algn="l" fontAlgn="b"/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3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4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5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8297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A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244433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B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06922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C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12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10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14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17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11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696413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D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7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9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15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>
                          <a:effectLst/>
                        </a:rPr>
                        <a:t>8</a:t>
                      </a:r>
                      <a:endParaRPr lang="pt-BR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u="none" strike="noStrike" dirty="0">
                          <a:effectLst/>
                        </a:rPr>
                        <a:t>10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6053077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504672" y="135952"/>
            <a:ext cx="10768914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Foram avaliados quatro cultivares de pêssego quanto ao enraizamento de raízes. O experimento foi instalado em um viveiro de modo que foi conduzido em DIC com cinco repetições e parcelas com 20 estacas. 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332617" y="6252349"/>
            <a:ext cx="4519749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 smtClean="0">
                <a:solidFill>
                  <a:schemeClr val="bg1"/>
                </a:solidFill>
              </a:rPr>
              <a:t>Barbin</a:t>
            </a:r>
            <a:r>
              <a:rPr lang="pt-BR" sz="2400" dirty="0" smtClean="0">
                <a:solidFill>
                  <a:schemeClr val="bg1"/>
                </a:solidFill>
              </a:rPr>
              <a:t>, 2003 – </a:t>
            </a:r>
            <a:r>
              <a:rPr lang="pt-BR" sz="2400" dirty="0" err="1" smtClean="0">
                <a:solidFill>
                  <a:schemeClr val="bg1"/>
                </a:solidFill>
              </a:rPr>
              <a:t>pg</a:t>
            </a:r>
            <a:r>
              <a:rPr lang="pt-BR" sz="2400" dirty="0" smtClean="0">
                <a:solidFill>
                  <a:schemeClr val="bg1"/>
                </a:solidFill>
              </a:rPr>
              <a:t>: 14 – 15 e 26 -27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04672" y="5358150"/>
            <a:ext cx="9878060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Apresente: a) Um possível sorteio; b) modelo estatístico; c) as estimativas dos efeitos do modelo.</a:t>
            </a:r>
            <a:endParaRPr lang="pt-BR" sz="24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87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8816" y="484088"/>
            <a:ext cx="10515600" cy="689319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Por que estabelecer o modelo é importante?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13934"/>
            <a:ext cx="10515600" cy="415717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Permite estabelecer as fontes de variação da ANOVA</a:t>
            </a:r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221474" y="3862615"/>
            <a:ext cx="2234381" cy="1607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DADOS</a:t>
            </a:r>
            <a:endParaRPr lang="pt-BR" sz="2800" b="1" dirty="0"/>
          </a:p>
        </p:txBody>
      </p:sp>
      <p:sp>
        <p:nvSpPr>
          <p:cNvPr id="7" name="Seta para a Direita 4"/>
          <p:cNvSpPr/>
          <p:nvPr/>
        </p:nvSpPr>
        <p:spPr>
          <a:xfrm>
            <a:off x="3011327" y="4150487"/>
            <a:ext cx="3384756" cy="1031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Modelo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147308" y="2923203"/>
                <a:ext cx="2948692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308" y="2923203"/>
                <a:ext cx="2948692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151200"/>
              </p:ext>
            </p:extLst>
          </p:nvPr>
        </p:nvGraphicFramePr>
        <p:xfrm>
          <a:off x="6819085" y="4388522"/>
          <a:ext cx="4961422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377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126377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94562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314106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FV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GL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SQ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QM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Tratamento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18061.37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2006.82 **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Resíduo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75.27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effectLst/>
                        </a:rPr>
                        <a:t>Média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81,97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6769309" y="3531504"/>
            <a:ext cx="502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Tabela 1. Resumo da análise de variância do percentual de absorção de água de dez linhagens de feijão. </a:t>
            </a:r>
            <a:endParaRPr lang="pt-BR" sz="1600" dirty="0"/>
          </a:p>
        </p:txBody>
      </p:sp>
      <p:sp>
        <p:nvSpPr>
          <p:cNvPr id="14" name="Retângulo 13"/>
          <p:cNvSpPr/>
          <p:nvPr/>
        </p:nvSpPr>
        <p:spPr>
          <a:xfrm>
            <a:off x="6845852" y="2572202"/>
            <a:ext cx="4934655" cy="83099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ANOVA</a:t>
            </a:r>
          </a:p>
          <a:p>
            <a:pPr algn="ctr"/>
            <a:r>
              <a:rPr lang="pt-BR" sz="2400" dirty="0" smtClean="0"/>
              <a:t>Hipóteses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540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Análise cujo o intuito é decompor a variação total nas fontes de variação do </a:t>
            </a:r>
            <a:r>
              <a:rPr lang="pt-BR" smtClean="0"/>
              <a:t>modelo adotado.</a:t>
            </a:r>
            <a:endParaRPr lang="pt-BR" dirty="0" smtClean="0"/>
          </a:p>
          <a:p>
            <a:r>
              <a:rPr lang="pt-BR" dirty="0" smtClean="0"/>
              <a:t>O intuito é testar o efeito das fontes de variação</a:t>
            </a:r>
            <a:endParaRPr lang="pt-BR" dirty="0"/>
          </a:p>
          <a:p>
            <a:r>
              <a:rPr lang="pt-BR" dirty="0" smtClean="0"/>
              <a:t>O modelo adotado é definido pelo delineamento </a:t>
            </a:r>
            <a:r>
              <a:rPr lang="pt-BR" smtClean="0"/>
              <a:t>estatístico utilizado.</a:t>
            </a:r>
            <a:endParaRPr lang="pt-BR" dirty="0" smtClean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65998" y="4776515"/>
          <a:ext cx="6660000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SQ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QM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Tratamento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18061.37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2006.82 </a:t>
                      </a:r>
                      <a:r>
                        <a:rPr lang="pt-BR" sz="1600" u="none" strike="noStrike" dirty="0" smtClean="0">
                          <a:effectLst/>
                        </a:rPr>
                        <a:t>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Resíduo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75.27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Média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81,97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684669" y="4086464"/>
            <a:ext cx="666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mtClean="0"/>
              <a:t>Tabela 1. </a:t>
            </a:r>
            <a:r>
              <a:rPr lang="pt-BR" dirty="0" smtClean="0"/>
              <a:t>Resumo da análise de variância do percentual de absorção de água de dez linhagens </a:t>
            </a:r>
            <a:r>
              <a:rPr lang="pt-BR" smtClean="0"/>
              <a:t>de feijão.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684669" y="6238790"/>
            <a:ext cx="6660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</a:rPr>
              <a:t>ns, </a:t>
            </a:r>
            <a:r>
              <a:rPr lang="en-US" sz="1200" dirty="0">
                <a:latin typeface="Times New Roman" panose="02020603050405020304" pitchFamily="18" charset="0"/>
              </a:rPr>
              <a:t>** </a:t>
            </a:r>
            <a:r>
              <a:rPr lang="en-US" sz="1200" dirty="0" smtClean="0">
                <a:latin typeface="Times New Roman" panose="02020603050405020304" pitchFamily="18" charset="0"/>
              </a:rPr>
              <a:t>e *: </a:t>
            </a:r>
            <a:r>
              <a:rPr lang="en-US" sz="1200" dirty="0" err="1" smtClean="0">
                <a:latin typeface="Times New Roman" panose="02020603050405020304" pitchFamily="18" charset="0"/>
              </a:rPr>
              <a:t>não</a:t>
            </a:r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e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a 1% e 5</a:t>
            </a:r>
            <a:r>
              <a:rPr lang="en-US" sz="1200" smtClean="0">
                <a:latin typeface="Times New Roman" panose="02020603050405020304" pitchFamily="18" charset="0"/>
              </a:rPr>
              <a:t>%, respectivamente. </a:t>
            </a:r>
            <a:endParaRPr lang="en-US" sz="12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4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509" y="122462"/>
            <a:ext cx="11975416" cy="939114"/>
          </a:xfrm>
          <a:solidFill>
            <a:schemeClr val="accent1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       Efeitos – Fontes de Variação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Natureza dos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EFEITOS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Efeito no qual as informações são a respeito da amostra avaliada.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BR" dirty="0" smtClean="0"/>
                  <a:t> é sempre fixo</a:t>
                </a:r>
              </a:p>
              <a:p>
                <a:pPr lvl="1"/>
                <a:r>
                  <a:rPr lang="pt-BR" dirty="0" smtClean="0"/>
                  <a:t>Aleatório: Efeito no qual as informações obtidas pela amostra podem ser generalizadas para uma população.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pt-BR" dirty="0" smtClean="0"/>
                  <a:t> é sempre aleatório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116" y="1249132"/>
                <a:ext cx="11643919" cy="2486946"/>
              </a:xfrm>
              <a:blipFill rotWithShape="0">
                <a:blip r:embed="rId2"/>
                <a:stretch>
                  <a:fillRect l="-838" t="-6127" b="-2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550899" y="310018"/>
                <a:ext cx="3444661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99" y="310018"/>
                <a:ext cx="3444661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Natureza do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MODELO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Modelo no qual todos os efeitos, com exceção do erro experimental, são de efeito fixo.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1"/>
                <a:r>
                  <a:rPr lang="pt-BR" dirty="0" smtClean="0"/>
                  <a:t>Aleatório: Modelo no qual todos </a:t>
                </a:r>
                <a:r>
                  <a:rPr lang="pt-BR" dirty="0"/>
                  <a:t>os </a:t>
                </a:r>
                <a:r>
                  <a:rPr lang="pt-BR" dirty="0" smtClean="0"/>
                  <a:t>efeitos, </a:t>
                </a:r>
                <a:r>
                  <a:rPr lang="pt-BR" dirty="0"/>
                  <a:t>com exceção </a:t>
                </a:r>
                <a:r>
                  <a:rPr lang="pt-BR" dirty="0" smtClean="0"/>
                  <a:t>da média, </a:t>
                </a:r>
                <a:r>
                  <a:rPr lang="pt-BR" dirty="0"/>
                  <a:t>são de efeito </a:t>
                </a:r>
                <a:r>
                  <a:rPr lang="pt-BR" dirty="0" smtClean="0"/>
                  <a:t>aleatório.</a:t>
                </a:r>
                <a:endParaRPr lang="pt-B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6" y="3943082"/>
                <a:ext cx="11643919" cy="2486946"/>
              </a:xfrm>
              <a:prstGeom prst="rect">
                <a:avLst/>
              </a:prstGeom>
              <a:blipFill rotWithShape="0">
                <a:blip r:embed="rId4"/>
                <a:stretch>
                  <a:fillRect l="-942" t="-5637" r="-1309" b="-14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5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509" y="122462"/>
            <a:ext cx="11975416" cy="939114"/>
          </a:xfrm>
          <a:solidFill>
            <a:schemeClr val="accent1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       Efeitos – Fontes de Variação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99" y="310018"/>
                <a:ext cx="4315733" cy="631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360407" y="2236201"/>
                <a:ext cx="11643919" cy="3354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Natureza do </a:t>
                </a:r>
                <a:r>
                  <a:rPr lang="pt-BR" dirty="0" smtClean="0">
                    <a:solidFill>
                      <a:srgbClr val="FF0000"/>
                    </a:solidFill>
                  </a:rPr>
                  <a:t>MODELO</a:t>
                </a:r>
                <a:r>
                  <a:rPr lang="pt-BR" dirty="0" smtClean="0"/>
                  <a:t>:</a:t>
                </a:r>
              </a:p>
              <a:p>
                <a:pPr lvl="1"/>
                <a:r>
                  <a:rPr lang="pt-BR" dirty="0" smtClean="0"/>
                  <a:t>Fixo: Modelo no qual todos os efeitos, com exceção do erro experimental, são de efeito fixo.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:endParaRPr lang="pt-BR" dirty="0" smtClean="0"/>
              </a:p>
              <a:p>
                <a:pPr lvl="1"/>
                <a:r>
                  <a:rPr lang="pt-BR" dirty="0" smtClean="0"/>
                  <a:t>Aleatório: Modelo no qual todos </a:t>
                </a:r>
                <a:r>
                  <a:rPr lang="pt-BR" dirty="0"/>
                  <a:t>os </a:t>
                </a:r>
                <a:r>
                  <a:rPr lang="pt-BR" dirty="0" smtClean="0"/>
                  <a:t>efeitos, </a:t>
                </a:r>
                <a:r>
                  <a:rPr lang="pt-BR" dirty="0"/>
                  <a:t>com exceção </a:t>
                </a:r>
                <a:r>
                  <a:rPr lang="pt-BR" dirty="0" smtClean="0"/>
                  <a:t>da média, </a:t>
                </a:r>
                <a:r>
                  <a:rPr lang="pt-BR" dirty="0"/>
                  <a:t>são de efeito </a:t>
                </a:r>
                <a:r>
                  <a:rPr lang="pt-BR" dirty="0" smtClean="0"/>
                  <a:t>aleatório.</a:t>
                </a:r>
                <a:endParaRPr lang="pt-B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2"/>
                <a:endParaRPr lang="pt-BR" dirty="0" smtClean="0"/>
              </a:p>
              <a:p>
                <a:pPr lvl="1"/>
                <a:r>
                  <a:rPr lang="pt-BR" dirty="0" smtClean="0"/>
                  <a:t>Misto: Modelo que possui efeitos fixos e aleatórios, excetuando a média e o erro experimental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07" y="2236201"/>
                <a:ext cx="11643919" cy="3354701"/>
              </a:xfrm>
              <a:prstGeom prst="rect">
                <a:avLst/>
              </a:prstGeom>
              <a:blipFill>
                <a:blip r:embed="rId4"/>
                <a:stretch>
                  <a:fillRect l="-785" t="-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8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Por que é importante saber a natureza dos efeitos do modelo?</a:t>
            </a:r>
            <a:br>
              <a:rPr lang="pt-BR" sz="3200" dirty="0" smtClean="0"/>
            </a:br>
            <a:r>
              <a:rPr lang="pt-BR" sz="3200" dirty="0" smtClean="0"/>
              <a:t>Por que é importante saber a natureza do modelo?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/>
          <a:lstStyle/>
          <a:p>
            <a:r>
              <a:rPr lang="pt-BR" dirty="0" smtClean="0"/>
              <a:t>Estabelecimento do teste F – Testar hipótese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3542270"/>
            <a:ext cx="10515600" cy="132556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Se o modelo é aleatório ou misto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8200" y="5226650"/>
            <a:ext cx="10515600" cy="52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Estimar componentes de variância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23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Mas o que é componente de variância?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9506"/>
            <a:ext cx="10515600" cy="1115283"/>
          </a:xfrm>
        </p:spPr>
        <p:txBody>
          <a:bodyPr>
            <a:normAutofit/>
          </a:bodyPr>
          <a:lstStyle/>
          <a:p>
            <a:r>
              <a:rPr lang="pt-BR" dirty="0" smtClean="0"/>
              <a:t>São as variâncias associadas aos efeitos aleatórios de um modelo estatístico.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38200" y="5051257"/>
            <a:ext cx="10515600" cy="93911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       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868586" y="5073310"/>
                <a:ext cx="4315733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pt-B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86" y="5073310"/>
                <a:ext cx="4315733" cy="6313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5792943" y="5933574"/>
                <a:ext cx="615297" cy="57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3" y="5933574"/>
                <a:ext cx="615297" cy="5759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580481" y="5963708"/>
                <a:ext cx="615297" cy="557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81" y="5963708"/>
                <a:ext cx="615297" cy="5577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494881" y="5972937"/>
                <a:ext cx="6152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881" y="5972937"/>
                <a:ext cx="615297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/>
          <p:cNvSpPr txBox="1">
            <a:spLocks/>
          </p:cNvSpPr>
          <p:nvPr/>
        </p:nvSpPr>
        <p:spPr>
          <a:xfrm>
            <a:off x="838200" y="3200507"/>
            <a:ext cx="10515600" cy="939114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       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868586" y="3222560"/>
                <a:ext cx="3444661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86" y="3222560"/>
                <a:ext cx="3444661" cy="63139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792943" y="4148650"/>
                <a:ext cx="615297" cy="557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3" y="4148650"/>
                <a:ext cx="615297" cy="5577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6580481" y="4184676"/>
                <a:ext cx="6152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81" y="4184676"/>
                <a:ext cx="615297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5908" y="1279525"/>
            <a:ext cx="10515600" cy="132556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Quais as implicações de se utilizar cada um dos tipos de modelos?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35908" y="3582000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A natureza do modelo define o caminho com que as análises serão realizadas e principalmente as conclusões.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Quando defino o modelo a ser utilizado na pesquisa e a natureza dos efeitos?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8335" y="1634032"/>
            <a:ext cx="1117127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44785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/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</a:t>
            </a:r>
            <a:r>
              <a:rPr lang="pt-BR" smtClean="0"/>
              <a:t>uma população.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/>
                  <a:t>Existe variabilidade entre os genótipos avaliados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dirty="0" smtClean="0"/>
              </a:p>
              <a:p>
                <a:pPr algn="ctr"/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1" y="5648921"/>
                <a:ext cx="4955177" cy="1046825"/>
              </a:xfrm>
              <a:prstGeom prst="rect">
                <a:avLst/>
              </a:prstGeom>
              <a:blipFill rotWithShape="0">
                <a:blip r:embed="rId2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</a:t>
            </a:r>
            <a:r>
              <a:rPr lang="pt-BR" sz="2000" i="1" dirty="0"/>
              <a:t>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i="1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i="1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dos tratamentos, são estatisticamente </a:t>
            </a:r>
            <a:r>
              <a:rPr lang="pt-BR" sz="2000" dirty="0" smtClean="0"/>
              <a:t>nulos</a:t>
            </a:r>
          </a:p>
          <a:p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</a:t>
            </a:r>
            <a:r>
              <a:rPr lang="pt-BR" sz="2000" smtClean="0"/>
              <a:t>, clones.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</a:t>
            </a:r>
            <a:r>
              <a:rPr lang="pt-BR" sz="2000" smtClean="0"/>
              <a:t>visando seleção.</a:t>
            </a:r>
            <a:endParaRPr lang="pt-BR" sz="2000" dirty="0" smtClean="0"/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</a:t>
            </a:r>
            <a:r>
              <a:rPr lang="pt-BR" sz="2000" smtClean="0"/>
              <a:t>estimar GS.</a:t>
            </a:r>
            <a:endParaRPr lang="pt-BR" sz="2000" dirty="0" smtClean="0"/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595678" y="3222176"/>
            <a:ext cx="1515003" cy="4616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Fixo</a:t>
            </a:r>
            <a:endParaRPr lang="pt-BR" sz="2400" dirty="0"/>
          </a:p>
        </p:txBody>
      </p:sp>
      <p:sp>
        <p:nvSpPr>
          <p:cNvPr id="15" name="Retângulo 14"/>
          <p:cNvSpPr/>
          <p:nvPr/>
        </p:nvSpPr>
        <p:spPr>
          <a:xfrm>
            <a:off x="8753461" y="3197545"/>
            <a:ext cx="2120486" cy="461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Efeito Aleatório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996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Aleatório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0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47928"/>
            <a:ext cx="7528560" cy="1325563"/>
          </a:xfrm>
        </p:spPr>
        <p:txBody>
          <a:bodyPr/>
          <a:lstStyle/>
          <a:p>
            <a:pPr algn="ctr"/>
            <a:r>
              <a:rPr lang="pt-BR" dirty="0" smtClean="0"/>
              <a:t>Exemplo: Ensaios com Progênies (famílias)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6983" y="1772992"/>
            <a:ext cx="10515600" cy="1294035"/>
          </a:xfrm>
        </p:spPr>
        <p:txBody>
          <a:bodyPr/>
          <a:lstStyle/>
          <a:p>
            <a:r>
              <a:rPr lang="pt-BR" dirty="0" smtClean="0"/>
              <a:t>Importância:</a:t>
            </a:r>
          </a:p>
          <a:p>
            <a:pPr lvl="1"/>
            <a:r>
              <a:rPr lang="pt-BR" dirty="0" smtClean="0"/>
              <a:t>Estimar componentes de variância</a:t>
            </a:r>
          </a:p>
          <a:p>
            <a:pPr lvl="1"/>
            <a:r>
              <a:rPr lang="pt-BR" dirty="0" smtClean="0"/>
              <a:t>Predição do ganho com a seleção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995160" y="1825624"/>
            <a:ext cx="5006340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017687" y="-2241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51112" y="871634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99" y="3332163"/>
            <a:ext cx="358065" cy="939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7" y="2503488"/>
            <a:ext cx="358065" cy="939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9" y="206660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19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0" y="3332163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0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35" y="2154397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31" y="2862263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215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946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83" y="4564379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7844517" y="4687812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634342" y="54238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63458" y="54373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0987352" y="542353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7177243" y="2705474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8070930" y="32072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0" name="Elipse 29"/>
          <p:cNvSpPr/>
          <p:nvPr/>
        </p:nvSpPr>
        <p:spPr>
          <a:xfrm>
            <a:off x="9479641" y="2140121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0845883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stCxn id="27" idx="3"/>
            <a:endCxn id="1026" idx="0"/>
          </p:cNvCxnSpPr>
          <p:nvPr/>
        </p:nvCxnSpPr>
        <p:spPr>
          <a:xfrm flipH="1">
            <a:off x="6860432" y="3722945"/>
            <a:ext cx="421744" cy="8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9" idx="2"/>
            <a:endCxn id="21" idx="0"/>
          </p:cNvCxnSpPr>
          <p:nvPr/>
        </p:nvCxnSpPr>
        <p:spPr>
          <a:xfrm flipH="1">
            <a:off x="7547163" y="3803221"/>
            <a:ext cx="523767" cy="7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204146" y="4179941"/>
            <a:ext cx="149654" cy="38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9414105" y="523041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9404595" y="1394854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8098647" y="196482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ço Reservado para Conteúdo 2"/>
              <p:cNvSpPr txBox="1">
                <a:spLocks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pt-BR" sz="2400" dirty="0" smtClean="0"/>
                  <a:t>Progênies – famílias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Meios irmãos -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smtClean="0"/>
                  <a:t>Irmãos completos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𝑀𝐼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pt-BR" sz="2000" dirty="0" err="1" smtClean="0"/>
                  <a:t>Endogâmicas</a:t>
                </a:r>
                <a:r>
                  <a:rPr lang="pt-BR" sz="2000" dirty="0" smtClean="0"/>
                  <a:t> -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𝐸𝑛𝑑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18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1800" dirty="0"/>
                  <a:t>	</a:t>
                </a:r>
                <a:endParaRPr lang="pt-BR" sz="1800" dirty="0" smtClean="0"/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4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9" y="4143662"/>
                <a:ext cx="5633812" cy="2072616"/>
              </a:xfrm>
              <a:prstGeom prst="rect">
                <a:avLst/>
              </a:prstGeom>
              <a:blipFill rotWithShape="0">
                <a:blip r:embed="rId4"/>
                <a:stretch>
                  <a:fillRect l="-1515" b="-27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1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4308828" y="865977"/>
            <a:ext cx="2986581" cy="5328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4484718" y="105843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471741" y="3631845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34534" y="2412719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85834" y="502593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19259" y="139664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35" y="3090583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4" y="2834359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0" y="4026293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1" y="3779437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0" y="3741775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" y="2703923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41" y="2590479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1" y="2509558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98" y="5226842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1" y="5226973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1" y="519619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327875" y="5361151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67126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30723" y="60677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3282536" y="603390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995471" y="3880128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1069309" y="3673162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2889833" y="3574995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423984" y="4271637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1113708" y="4897599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3248096" y="4767036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2182252" y="1048047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2172742" y="1919860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3136720" y="3044313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4613161" y="384742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613161" y="44108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622221" y="49511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614735" y="54918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5117334" y="3850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117334" y="441388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126394" y="495419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118908" y="54948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617409" y="384986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5617409" y="4397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469" y="4937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5618983" y="54942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131163" y="384222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131163" y="44056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140223" y="49459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132737" y="549444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628698" y="385266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628698" y="441610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37758" y="495640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630272" y="549707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4636833" y="127091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4636833" y="18343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645893" y="23746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638407" y="291532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141006" y="127393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41006" y="183737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150066" y="237768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5142580" y="291834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5641081" y="12733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641081" y="18211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650141" y="236146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642655" y="291776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154835" y="126571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6154835" y="182915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6163895" y="236945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6156409" y="291793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6652370" y="127615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6652370" y="18395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6661430" y="237989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653944" y="292056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5295716" y="350573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5295717" y="62424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7587963" y="207048"/>
          <a:ext cx="4415580" cy="648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549">
                  <a:extLst>
                    <a:ext uri="{9D8B030D-6E8A-4147-A177-3AD203B41FA5}">
                      <a16:colId xmlns:a16="http://schemas.microsoft.com/office/drawing/2014/main" val="1981173077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526962071"/>
                    </a:ext>
                  </a:extLst>
                </a:gridCol>
                <a:gridCol w="981241">
                  <a:extLst>
                    <a:ext uri="{9D8B030D-6E8A-4147-A177-3AD203B41FA5}">
                      <a16:colId xmlns:a16="http://schemas.microsoft.com/office/drawing/2014/main" val="2797782502"/>
                    </a:ext>
                  </a:extLst>
                </a:gridCol>
                <a:gridCol w="1226549">
                  <a:extLst>
                    <a:ext uri="{9D8B030D-6E8A-4147-A177-3AD203B41FA5}">
                      <a16:colId xmlns:a16="http://schemas.microsoft.com/office/drawing/2014/main" val="593712041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Repetição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5975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458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525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48.98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49.57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429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47.59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700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45.79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240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54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51.08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59.3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55.19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56.75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63.68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60.215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809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50.89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51.745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4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58.44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56.85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57.645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84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47.14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46.835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1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48.03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4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44.69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47.095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78.81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86.405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26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55.71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55.84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832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45.83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52.03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48.93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43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52.79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45.49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54.71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50.1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52.85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51.68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52.265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59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53.46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58.97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56.215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64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81.82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88.07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84.945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99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53.7645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56.927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55.34575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5260"/>
                  </a:ext>
                </a:extLst>
              </a:tr>
            </a:tbl>
          </a:graphicData>
        </a:graphic>
      </p:graphicFrame>
      <p:sp>
        <p:nvSpPr>
          <p:cNvPr id="81" name="Título 1"/>
          <p:cNvSpPr>
            <a:spLocks noGrp="1"/>
          </p:cNvSpPr>
          <p:nvPr>
            <p:ph type="title"/>
          </p:nvPr>
        </p:nvSpPr>
        <p:spPr>
          <a:xfrm>
            <a:off x="-1214021" y="-338855"/>
            <a:ext cx="752856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Avaliação de 20 FMI</a:t>
            </a:r>
            <a:endParaRPr lang="pt-BR" sz="32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1327" y="6340721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534003" y="3930766"/>
            <a:ext cx="5816824" cy="2764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709031" y="4104754"/>
            <a:ext cx="2650301" cy="24376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3474706" y="4098633"/>
            <a:ext cx="2650301" cy="2437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52" name="Retângulo 51"/>
          <p:cNvSpPr/>
          <p:nvPr/>
        </p:nvSpPr>
        <p:spPr>
          <a:xfrm>
            <a:off x="3616126" y="4314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3616126" y="48776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625186" y="54179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617700" y="595862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4120299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120299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29359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121873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620374" y="431665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620374" y="486446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4629434" y="540476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4621948" y="596106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5134128" y="430901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34128" y="487244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143188" y="54127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35702" y="596123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631663" y="431945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631663" y="488288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5640723" y="542319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633237" y="596385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61146" y="431723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861146" y="48806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870206" y="54209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19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62720" y="596164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1365319" y="4320258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365319" y="488369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374379" y="5424001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1366893" y="5964665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865394" y="431967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1865394" y="4867482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74454" y="540778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1866968" y="596408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3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2379148" y="4312034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17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2379148" y="487547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2388208" y="5415777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10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2380722" y="596425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5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0" name="Retângulo 109"/>
          <p:cNvSpPr/>
          <p:nvPr/>
        </p:nvSpPr>
        <p:spPr>
          <a:xfrm>
            <a:off x="2876683" y="4322473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4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2876683" y="4885909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20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2885743" y="5426216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6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2878257" y="5966880"/>
            <a:ext cx="360378" cy="4619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8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1545508" y="3434252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sp>
        <p:nvSpPr>
          <p:cNvPr id="118" name="CaixaDeTexto 117"/>
          <p:cNvSpPr txBox="1"/>
          <p:nvPr/>
        </p:nvSpPr>
        <p:spPr>
          <a:xfrm>
            <a:off x="4515716" y="3444991"/>
            <a:ext cx="1130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Bloco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06643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ela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CaixaDeTexto 77"/>
          <p:cNvSpPr txBox="1"/>
          <p:nvPr/>
        </p:nvSpPr>
        <p:spPr>
          <a:xfrm>
            <a:off x="7879895" y="6023808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7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8871938" y="1825624"/>
            <a:ext cx="3243437" cy="27387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População F</a:t>
            </a:r>
            <a:r>
              <a:rPr lang="pt-BR" sz="2000" b="1" baseline="-25000" dirty="0" smtClean="0"/>
              <a:t>2</a:t>
            </a:r>
            <a:endParaRPr lang="pt-BR" sz="2000" b="1" baseline="-25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023238" y="-84502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</a:t>
            </a:r>
            <a:r>
              <a:rPr lang="pt-BR" sz="2800" b="1" baseline="-25000" dirty="0" smtClean="0"/>
              <a:t>1</a:t>
            </a:r>
            <a:r>
              <a:rPr lang="pt-BR" sz="2800" b="1" dirty="0" smtClean="0"/>
              <a:t> x P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56663" y="809545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1</a:t>
            </a:r>
            <a:endParaRPr lang="pt-BR" sz="2800" b="1" baseline="-25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39" y="2503488"/>
            <a:ext cx="358065" cy="9398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58" y="2247264"/>
            <a:ext cx="358065" cy="939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24" y="3439198"/>
            <a:ext cx="358065" cy="9398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45" y="3192342"/>
            <a:ext cx="358065" cy="939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84" y="3154680"/>
            <a:ext cx="358065" cy="939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14" y="2116828"/>
            <a:ext cx="358065" cy="939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45" y="2003384"/>
            <a:ext cx="358065" cy="939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45" y="1922463"/>
            <a:ext cx="358065" cy="939800"/>
          </a:xfrm>
          <a:prstGeom prst="rect">
            <a:avLst/>
          </a:prstGeom>
        </p:spPr>
      </p:pic>
      <p:pic>
        <p:nvPicPr>
          <p:cNvPr id="1026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71" y="4650760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95" y="4639878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4.bp.blogspot.com/-W-9KXjWUcDE/WSDUKq1jsoI/AAAAAAAAPJQ/uZWaYKMyCcM37CtcIe_4ylFpc2bhm4xUQCLcB/s400/mi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735" y="4609095"/>
            <a:ext cx="882433" cy="8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9586913" y="4789566"/>
            <a:ext cx="37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...................</a:t>
            </a:r>
            <a:endParaRPr lang="pt-BR" sz="28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504530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</a:t>
            </a:r>
            <a:endParaRPr lang="pt-BR" sz="2800" b="1" baseline="-25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168127" y="54806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</a:t>
            </a:r>
            <a:endParaRPr lang="pt-BR" sz="2800" b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1519940" y="54468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</a:t>
            </a:r>
            <a:endParaRPr lang="pt-BR" sz="2800" b="1" baseline="-25000" dirty="0"/>
          </a:p>
        </p:txBody>
      </p:sp>
      <p:sp>
        <p:nvSpPr>
          <p:cNvPr id="27" name="Elipse 26"/>
          <p:cNvSpPr/>
          <p:nvPr/>
        </p:nvSpPr>
        <p:spPr>
          <a:xfrm>
            <a:off x="10232875" y="3293033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29" name="Elipse 28"/>
          <p:cNvSpPr/>
          <p:nvPr/>
        </p:nvSpPr>
        <p:spPr>
          <a:xfrm>
            <a:off x="9306713" y="3086067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sp>
        <p:nvSpPr>
          <p:cNvPr id="31" name="Elipse 30"/>
          <p:cNvSpPr/>
          <p:nvPr/>
        </p:nvSpPr>
        <p:spPr>
          <a:xfrm>
            <a:off x="11127237" y="2987900"/>
            <a:ext cx="716525" cy="1192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baseline="-25000" dirty="0"/>
          </a:p>
        </p:txBody>
      </p:sp>
      <p:cxnSp>
        <p:nvCxnSpPr>
          <p:cNvPr id="32" name="Conector de Seta Reta 31"/>
          <p:cNvCxnSpPr>
            <a:endCxn id="1026" idx="0"/>
          </p:cNvCxnSpPr>
          <p:nvPr/>
        </p:nvCxnSpPr>
        <p:spPr>
          <a:xfrm flipH="1">
            <a:off x="8661388" y="3684542"/>
            <a:ext cx="624963" cy="96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7" idx="3"/>
            <a:endCxn id="21" idx="0"/>
          </p:cNvCxnSpPr>
          <p:nvPr/>
        </p:nvCxnSpPr>
        <p:spPr>
          <a:xfrm flipH="1">
            <a:off x="9351112" y="4310504"/>
            <a:ext cx="986696" cy="329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31" idx="4"/>
            <a:endCxn id="22" idx="0"/>
          </p:cNvCxnSpPr>
          <p:nvPr/>
        </p:nvCxnSpPr>
        <p:spPr>
          <a:xfrm>
            <a:off x="11485500" y="4179941"/>
            <a:ext cx="282452" cy="42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eta para Baixo 38"/>
          <p:cNvSpPr/>
          <p:nvPr/>
        </p:nvSpPr>
        <p:spPr>
          <a:xfrm>
            <a:off x="10419656" y="460952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Baixo 40"/>
          <p:cNvSpPr/>
          <p:nvPr/>
        </p:nvSpPr>
        <p:spPr>
          <a:xfrm>
            <a:off x="10410146" y="1332765"/>
            <a:ext cx="345616" cy="4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1374124" y="245721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F</a:t>
            </a:r>
            <a:r>
              <a:rPr lang="pt-BR" sz="2800" b="1" baseline="-25000" dirty="0" smtClean="0"/>
              <a:t>2</a:t>
            </a:r>
            <a:endParaRPr lang="pt-BR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2701412"/>
                <a:ext cx="8162684" cy="39741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2" y="3049629"/>
                <a:ext cx="7732823" cy="397416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3" y="3662242"/>
                <a:ext cx="2164054" cy="397416"/>
              </a:xfrm>
              <a:prstGeom prst="rect">
                <a:avLst/>
              </a:prstGeom>
              <a:blipFill rotWithShape="0"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93" y="4147532"/>
                <a:ext cx="6417462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4" y="4834853"/>
                <a:ext cx="3439211" cy="8879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/>
              <p:cNvSpPr/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𝑃𝑜𝑝𝑢𝑙𝑎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=4∗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𝐹𝑀𝐼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=4 ∗116,1516=464,6064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0" name="Retângulo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4" y="5480653"/>
                <a:ext cx="6296211" cy="67441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6255763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pt-BR" sz="12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9379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𝑀𝑏𝑙𝑜𝑐𝑜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100,0062 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=7,94 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094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𝑀𝑔𝑒𝑛</m:t>
                                    </m:r>
                                  </m:num>
                                  <m:den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Sup>
                                      <m:sSubSupPr>
                                        <m:ctrlP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B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pt-BR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244,9091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200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12,6058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pt-B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=19,43 ∗∗</m:t>
                                </m:r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35186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216" y="223384"/>
              <a:ext cx="8784000" cy="23633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626178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99551101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2874027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39588462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6847830"/>
                        </a:ext>
                      </a:extLst>
                    </a:gridCol>
                    <a:gridCol w="3168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005212026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25576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Fontes de Variação (FV)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Graus de liberdade (GL)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Soma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s de Quadrados (SQ)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Quadrados Médios 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Esperanças</a:t>
                          </a:r>
                          <a:r>
                            <a:rPr lang="pt-BR" sz="1200" baseline="0" dirty="0" smtClean="0">
                              <a:solidFill>
                                <a:schemeClr val="tx1"/>
                              </a:solidFill>
                            </a:rPr>
                            <a:t> dos quadrados médios E(QM)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54808" t="-952" r="-2307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p-valor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39379059"/>
                      </a:ext>
                    </a:extLst>
                  </a:tr>
                  <a:tr h="4904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Blocos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100,0062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257778" t="-130864" r="-284444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10"/>
                          <a:stretch>
                            <a:fillRect l="-154808" t="-130864" r="-23077" b="-2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0,011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60945937"/>
                      </a:ext>
                    </a:extLst>
                  </a:tr>
                  <a:tr h="491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Genótipos (Progênies)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4653,273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244,9091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230864" r="-284444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54808" t="-230864" r="-23077" b="-1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&lt;0,01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801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Resíduo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239,5102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12,6058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257778" t="-439344" r="-28444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95553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Total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>
                              <a:solidFill>
                                <a:schemeClr val="tx1"/>
                              </a:solidFill>
                            </a:rPr>
                            <a:t>39</a:t>
                          </a:r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535186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CaixaDeTexto 37"/>
          <p:cNvSpPr txBox="1"/>
          <p:nvPr/>
        </p:nvSpPr>
        <p:spPr>
          <a:xfrm>
            <a:off x="7937602" y="6088119"/>
            <a:ext cx="428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Seleção - Recombinação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61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469626" y="2467897"/>
            <a:ext cx="639097" cy="3146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ângulo 119"/>
              <p:cNvSpPr/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𝑒𝑥𝑖𝑠𝑡𝑒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𝑣𝑎𝑟𝑖𝑎𝑏𝑖𝑙𝑖𝑑𝑎𝑑𝑒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0" name="Retângu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8" y="177108"/>
                <a:ext cx="6524286" cy="397416"/>
              </a:xfrm>
              <a:prstGeom prst="rect">
                <a:avLst/>
              </a:prstGeom>
              <a:blipFill rotWithShape="0"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tângulo 77"/>
              <p:cNvSpPr/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𝐹𝑀𝐼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244,9091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−12,6058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116,1516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8" name="Retângulo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" y="574524"/>
                <a:ext cx="6429324" cy="9233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Se selecionar 30% das melhores progênies para recombinar e gerar uma população melhorada: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30% das progênies = 6 progênies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Diferencial de seleção: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𝑠𝑒𝑙𝑒𝑐𝑖𝑜𝑛𝑎𝑑𝑜𝑠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𝑝𝑜𝑝𝑢𝑙𝑎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=66,88 −55,35=11,53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𝐹𝑀𝐼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244,9091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=122,4546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err="1" smtClean="0"/>
                  <a:t>Herdabilidade</a:t>
                </a:r>
                <a:r>
                  <a:rPr lang="pt-BR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116,1516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122,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4546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=0,9485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Ganho de seleção: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𝐷𝑆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=0,9485∗11,53=10,94</m:t>
                    </m:r>
                  </m:oMath>
                </a14:m>
                <a:endParaRPr lang="pt-BR" b="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𝐺𝑆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10,9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pt-BR" dirty="0"/>
                          <m:t>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55,35</m:t>
                        </m:r>
                      </m:den>
                    </m:f>
                    <m:r>
                      <a:rPr lang="pt-BR" b="0" i="0" smtClean="0">
                        <a:latin typeface="Cambria Math" panose="02040503050406030204" pitchFamily="18" charset="0"/>
                      </a:rPr>
                      <m:t>=19,77</m:t>
                    </m:r>
                  </m:oMath>
                </a14:m>
                <a:r>
                  <a:rPr lang="pt-BR" dirty="0" smtClean="0"/>
                  <a:t>%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Média da população melhorada: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𝑚𝑒𝑙h𝑜𝑟𝑎𝑑𝑎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𝑜𝑟𝑖𝑔𝑖𝑛𝑎𝑙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𝐺𝑆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=55,35+10,94=66,29</m:t>
                    </m:r>
                  </m:oMath>
                </a14:m>
                <a:endParaRPr lang="pt-BR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5" y="1486170"/>
                <a:ext cx="9387891" cy="5098447"/>
              </a:xfrm>
              <a:prstGeom prst="rect">
                <a:avLst/>
              </a:prstGeom>
              <a:blipFill rotWithShape="0">
                <a:blip r:embed="rId5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9516026" y="84036"/>
          <a:ext cx="2376000" cy="65608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313621318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862452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 smtClean="0">
                          <a:effectLst/>
                        </a:rPr>
                        <a:t>Progênies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177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13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86.405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7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84.945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24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60.215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9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57.645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56.215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03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55.84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47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768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55.18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005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53.11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1844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52.265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074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44529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51.745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7975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675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50.03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994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49.57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28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48.93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73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48.03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44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47.095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0497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46.835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45.79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53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7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02956" y="2412228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Efeito Fixo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9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722893"/>
                  </p:ext>
                </p:extLst>
              </p:nvPr>
            </p:nvGraphicFramePr>
            <p:xfrm>
              <a:off x="1280566" y="3298626"/>
              <a:ext cx="4964397" cy="2492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1187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5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1805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189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Sup>
                                  <m:sSubSupPr>
                                    <m:ctrlP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4206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8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722893"/>
                  </p:ext>
                </p:extLst>
              </p:nvPr>
            </p:nvGraphicFramePr>
            <p:xfrm>
              <a:off x="1280566" y="3298626"/>
              <a:ext cx="4964397" cy="2492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1187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5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1805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189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0103" t="-104412" r="-515" b="-426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42061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 **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0103" t="-201449" r="-515" b="-320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0103" t="-305882" r="-515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41509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0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20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tângulo 5"/>
          <p:cNvSpPr/>
          <p:nvPr/>
        </p:nvSpPr>
        <p:spPr>
          <a:xfrm>
            <a:off x="1280567" y="2467629"/>
            <a:ext cx="468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/>
              <a:t>Tabela 1. Resumo da análise de variância de produtividade de grãos em Kg ha</a:t>
            </a:r>
            <a:r>
              <a:rPr lang="pt-BR" sz="2000" baseline="30000" dirty="0"/>
              <a:t>-1</a:t>
            </a:r>
            <a:r>
              <a:rPr lang="pt-BR" sz="1600" dirty="0" smtClean="0"/>
              <a:t> referente a avaliação de 10 cultivares de arroz.</a:t>
            </a:r>
            <a:endParaRPr lang="pt-BR" sz="20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7257018" y="2624201"/>
          <a:ext cx="3287414" cy="2598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16">
                  <a:extLst>
                    <a:ext uri="{9D8B030D-6E8A-4147-A177-3AD203B41FA5}">
                      <a16:colId xmlns:a16="http://schemas.microsoft.com/office/drawing/2014/main" val="2294505604"/>
                    </a:ext>
                  </a:extLst>
                </a:gridCol>
                <a:gridCol w="1097116">
                  <a:extLst>
                    <a:ext uri="{9D8B030D-6E8A-4147-A177-3AD203B41FA5}">
                      <a16:colId xmlns:a16="http://schemas.microsoft.com/office/drawing/2014/main" val="2822455502"/>
                    </a:ext>
                  </a:extLst>
                </a:gridCol>
                <a:gridCol w="1093182">
                  <a:extLst>
                    <a:ext uri="{9D8B030D-6E8A-4147-A177-3AD203B41FA5}">
                      <a16:colId xmlns:a16="http://schemas.microsoft.com/office/drawing/2014/main" val="114897948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Cultivares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49355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357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64414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5276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5796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4517.7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799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4427.3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9505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14582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8449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3923.7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0866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675"/>
                  </a:ext>
                </a:extLst>
              </a:tr>
            </a:tbl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928815" y="146822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Exemplo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Avaliação de 10 Cultivares de Arroz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61767" y="2436941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Ensaios de Valor de Cultivo e Uso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926" y="1272525"/>
            <a:ext cx="1093026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dirty="0" smtClean="0"/>
              <a:t>Restrição na casualização – </a:t>
            </a:r>
            <a:r>
              <a:rPr lang="pt-BR" dirty="0" err="1" smtClean="0"/>
              <a:t>Aleatorização</a:t>
            </a:r>
            <a:r>
              <a:rPr lang="pt-BR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26" y="1898520"/>
            <a:ext cx="8084862" cy="4334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3644"/>
          <a:stretch/>
        </p:blipFill>
        <p:spPr>
          <a:xfrm>
            <a:off x="2812653" y="302342"/>
            <a:ext cx="6469214" cy="1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8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53177"/>
            <a:ext cx="9459707" cy="6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6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961767" y="2436941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bg1"/>
                </a:solidFill>
              </a:rPr>
              <a:t>Análise de Variância - ANOVA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Análise cujo o intuito é decompor a variação total nas fontes de variação do modelo adotado.</a:t>
            </a:r>
          </a:p>
          <a:p>
            <a:r>
              <a:rPr lang="pt-BR" dirty="0" smtClean="0"/>
              <a:t>O intuito é testar o efeito das fontes de variação</a:t>
            </a:r>
            <a:endParaRPr lang="pt-BR" dirty="0"/>
          </a:p>
          <a:p>
            <a:r>
              <a:rPr lang="pt-BR" dirty="0" smtClean="0"/>
              <a:t>O modelo adotado é definido pelo delineamento estatístico utilizado.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43105" y="3604777"/>
                <a:ext cx="317631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5" y="3604777"/>
                <a:ext cx="317631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65998" y="4776515"/>
          <a:ext cx="6660000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SQ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QM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Tratamento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18061.37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2006.82 </a:t>
                      </a:r>
                      <a:r>
                        <a:rPr lang="pt-BR" sz="1600" u="none" strike="noStrike" dirty="0" smtClean="0">
                          <a:effectLst/>
                        </a:rPr>
                        <a:t>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Resíduo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75.27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Média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81,97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684669" y="4086464"/>
            <a:ext cx="666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mtClean="0"/>
              <a:t>Tabela 1. </a:t>
            </a:r>
            <a:r>
              <a:rPr lang="pt-BR" dirty="0" smtClean="0"/>
              <a:t>Resumo da análise de variância do percentual de absorção de água de dez linhagens </a:t>
            </a:r>
            <a:r>
              <a:rPr lang="pt-BR" smtClean="0"/>
              <a:t>de feijão.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684669" y="6238790"/>
            <a:ext cx="6660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</a:rPr>
              <a:t>ns, </a:t>
            </a:r>
            <a:r>
              <a:rPr lang="en-US" sz="1200" dirty="0">
                <a:latin typeface="Times New Roman" panose="02020603050405020304" pitchFamily="18" charset="0"/>
              </a:rPr>
              <a:t>** </a:t>
            </a:r>
            <a:r>
              <a:rPr lang="en-US" sz="1200" dirty="0" smtClean="0">
                <a:latin typeface="Times New Roman" panose="02020603050405020304" pitchFamily="18" charset="0"/>
              </a:rPr>
              <a:t>e *: </a:t>
            </a:r>
            <a:r>
              <a:rPr lang="en-US" sz="1200" dirty="0" err="1" smtClean="0">
                <a:latin typeface="Times New Roman" panose="02020603050405020304" pitchFamily="18" charset="0"/>
              </a:rPr>
              <a:t>não</a:t>
            </a:r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e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a 1% e 5</a:t>
            </a:r>
            <a:r>
              <a:rPr lang="en-US" sz="1200" smtClean="0">
                <a:latin typeface="Times New Roman" panose="02020603050405020304" pitchFamily="18" charset="0"/>
              </a:rPr>
              <a:t>%, respectivamente. </a:t>
            </a:r>
            <a:endParaRPr lang="en-US" sz="12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 smtClean="0"/>
                  <a:t>Pressuposições quanto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seguem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 – </a:t>
                </a:r>
                <a:r>
                  <a:rPr lang="pt-BR" dirty="0" err="1" smtClean="0"/>
                  <a:t>Homocedasticidade</a:t>
                </a:r>
                <a:endParaRPr lang="pt-BR" dirty="0" smtClean="0"/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080359" y="216315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359" y="2163155"/>
                <a:ext cx="3105787" cy="5579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81"/>
          <p:cNvSpPr txBox="1">
            <a:spLocks noChangeArrowheads="1"/>
          </p:cNvSpPr>
          <p:nvPr/>
        </p:nvSpPr>
        <p:spPr bwMode="auto">
          <a:xfrm>
            <a:off x="864325" y="1385795"/>
            <a:ext cx="10515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dirty="0" err="1">
                <a:latin typeface="+mn-lt"/>
                <a:cs typeface="+mn-cs"/>
              </a:rPr>
              <a:t>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caso</a:t>
            </a:r>
            <a:r>
              <a:rPr lang="en-US" altLang="en-US" sz="2400" dirty="0">
                <a:latin typeface="+mn-lt"/>
                <a:cs typeface="+mn-cs"/>
              </a:rPr>
              <a:t> de </a:t>
            </a:r>
            <a:r>
              <a:rPr lang="en-US" altLang="en-US" sz="2400" dirty="0" err="1">
                <a:latin typeface="+mn-lt"/>
                <a:cs typeface="+mn-cs"/>
              </a:rPr>
              <a:t>violações</a:t>
            </a:r>
            <a:r>
              <a:rPr lang="en-US" altLang="en-US" sz="2400" dirty="0">
                <a:latin typeface="+mn-lt"/>
                <a:cs typeface="+mn-cs"/>
              </a:rPr>
              <a:t> dos </a:t>
            </a:r>
            <a:r>
              <a:rPr lang="en-US" altLang="en-US" sz="2400" dirty="0" err="1">
                <a:latin typeface="+mn-lt"/>
                <a:cs typeface="+mn-cs"/>
              </a:rPr>
              <a:t>requisitos</a:t>
            </a:r>
            <a:r>
              <a:rPr lang="en-US" altLang="en-US" sz="2400" dirty="0">
                <a:latin typeface="+mn-lt"/>
                <a:cs typeface="+mn-cs"/>
              </a:rPr>
              <a:t> da ANOVA, as </a:t>
            </a:r>
            <a:r>
              <a:rPr lang="en-US" altLang="en-US" sz="2400" dirty="0" err="1">
                <a:latin typeface="+mn-lt"/>
                <a:cs typeface="+mn-cs"/>
              </a:rPr>
              <a:t>conclusões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obtidas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podem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não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ter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validade</a:t>
            </a:r>
            <a:r>
              <a:rPr lang="en-US" altLang="en-US" sz="2400" dirty="0" smtClean="0">
                <a:latin typeface="+mn-lt"/>
                <a:cs typeface="+mn-cs"/>
              </a:rPr>
              <a:t>.</a:t>
            </a:r>
          </a:p>
          <a:p>
            <a:pPr algn="just" eaLnBrk="1" hangingPunct="1"/>
            <a:endParaRPr lang="en-US" altLang="en-US" sz="2400" dirty="0">
              <a:latin typeface="+mn-lt"/>
              <a:cs typeface="+mn-cs"/>
            </a:endParaRPr>
          </a:p>
          <a:p>
            <a:pPr algn="just" eaLnBrk="1" hangingPunct="1"/>
            <a:r>
              <a:rPr lang="en-US" altLang="en-US" sz="2800" dirty="0" err="1" smtClean="0">
                <a:latin typeface="+mn-lt"/>
                <a:cs typeface="+mn-cs"/>
              </a:rPr>
              <a:t>Soluções</a:t>
            </a:r>
            <a:r>
              <a:rPr lang="en-US" altLang="en-US" sz="2800" dirty="0" smtClean="0">
                <a:latin typeface="+mn-lt"/>
                <a:cs typeface="+mn-cs"/>
              </a:rPr>
              <a:t>:</a:t>
            </a:r>
            <a:endParaRPr lang="en-US" altLang="en-US" sz="2800" dirty="0">
              <a:latin typeface="+mn-lt"/>
              <a:cs typeface="+mn-cs"/>
            </a:endParaRPr>
          </a:p>
        </p:txBody>
      </p:sp>
      <p:sp>
        <p:nvSpPr>
          <p:cNvPr id="22555" name="Text Box 159">
            <a:extLst/>
          </p:cNvPr>
          <p:cNvSpPr txBox="1">
            <a:spLocks noChangeArrowheads="1"/>
          </p:cNvSpPr>
          <p:nvPr/>
        </p:nvSpPr>
        <p:spPr bwMode="auto">
          <a:xfrm>
            <a:off x="927078" y="3387317"/>
            <a:ext cx="1045284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Transformação</a:t>
            </a:r>
            <a:r>
              <a:rPr lang="en-US" sz="2000" dirty="0"/>
              <a:t> dos dados</a:t>
            </a:r>
          </a:p>
          <a:p>
            <a:pPr algn="just">
              <a:buFontTx/>
              <a:buChar char="•"/>
              <a:defRPr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Modelos</a:t>
            </a:r>
            <a:r>
              <a:rPr lang="en-US" sz="2000" dirty="0"/>
              <a:t> </a:t>
            </a:r>
            <a:r>
              <a:rPr lang="en-US" sz="2000" dirty="0" err="1"/>
              <a:t>lineares</a:t>
            </a:r>
            <a:r>
              <a:rPr lang="en-US" sz="2000" dirty="0"/>
              <a:t> </a:t>
            </a:r>
            <a:r>
              <a:rPr lang="en-US" sz="2000" dirty="0" err="1"/>
              <a:t>generalizados</a:t>
            </a:r>
            <a:endParaRPr lang="en-US" sz="2000" dirty="0"/>
          </a:p>
          <a:p>
            <a:pPr indent="-914400" algn="just">
              <a:defRPr/>
            </a:pPr>
            <a:r>
              <a:rPr lang="en-US" sz="2000" dirty="0"/>
              <a:t>	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Testes </a:t>
            </a:r>
            <a:r>
              <a:rPr lang="en-US" sz="2000" dirty="0" err="1"/>
              <a:t>não-paramétricos</a:t>
            </a:r>
            <a:endParaRPr lang="en-US" sz="2000" dirty="0"/>
          </a:p>
          <a:p>
            <a:pPr indent="-914400" algn="just">
              <a:defRPr/>
            </a:pPr>
            <a:r>
              <a:rPr lang="pt-BR" sz="2000" dirty="0"/>
              <a:t>	CAMPOS, </a:t>
            </a:r>
            <a:r>
              <a:rPr lang="pt-BR" sz="2000" dirty="0" smtClean="0"/>
              <a:t>H. </a:t>
            </a:r>
            <a:r>
              <a:rPr lang="pt-BR" sz="2000" dirty="0"/>
              <a:t>(1983</a:t>
            </a:r>
            <a:r>
              <a:rPr lang="pt-BR" sz="2000" dirty="0" smtClean="0"/>
              <a:t>). </a:t>
            </a:r>
            <a:r>
              <a:rPr lang="pt-BR" sz="2000" dirty="0"/>
              <a:t>Estatística Experimental Não - Paramétrica, </a:t>
            </a:r>
            <a:r>
              <a:rPr lang="pt-BR" sz="2000" dirty="0" smtClean="0"/>
              <a:t>ESALQ/USP. Piracicaba.</a:t>
            </a:r>
            <a:endParaRPr lang="en-US" sz="2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64325" y="398163"/>
            <a:ext cx="10515600" cy="84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Modelo Matemático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03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062163" y="104047"/>
            <a:ext cx="8248650" cy="769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Transformação dos dados</a:t>
            </a:r>
          </a:p>
        </p:txBody>
      </p:sp>
      <p:graphicFrame>
        <p:nvGraphicFramePr>
          <p:cNvPr id="108708" name="Group 164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53066"/>
              </p:ext>
            </p:extLst>
          </p:nvPr>
        </p:nvGraphicFramePr>
        <p:xfrm>
          <a:off x="4360885" y="3968493"/>
          <a:ext cx="4664075" cy="2621916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Recomendação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Raiz quadrada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Logarítimica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 e Não aditividade do modelo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Arco seno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Proporções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5866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382152"/>
            <a:ext cx="7105650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1"/>
          <a:stretch>
            <a:fillRect/>
          </a:stretch>
        </p:blipFill>
        <p:spPr bwMode="auto">
          <a:xfrm>
            <a:off x="4893469" y="894664"/>
            <a:ext cx="37290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062163" y="104047"/>
            <a:ext cx="8248650" cy="769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Transformação dos dados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1993555"/>
            <a:ext cx="4180967" cy="224687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963827" y="1624223"/>
            <a:ext cx="347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Transformação de Box e Cox (1964)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996" y="1400432"/>
            <a:ext cx="4568552" cy="50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apresenta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44331"/>
              </p:ext>
            </p:extLst>
          </p:nvPr>
        </p:nvGraphicFramePr>
        <p:xfrm>
          <a:off x="7498033" y="92779"/>
          <a:ext cx="4547724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37646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597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419704" y="186015"/>
            <a:ext cx="6854307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Aditividade do Modelo</a:t>
            </a:r>
            <a:endParaRPr lang="pt-BR"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4" y="3925395"/>
            <a:ext cx="6776748" cy="57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1"/>
              <p:cNvSpPr txBox="1">
                <a:spLocks noChangeArrowheads="1"/>
              </p:cNvSpPr>
              <p:nvPr/>
            </p:nvSpPr>
            <p:spPr bwMode="auto">
              <a:xfrm>
                <a:off x="362039" y="2784901"/>
                <a:ext cx="633436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Tukey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𝑒𝑓𝑒𝑖𝑡𝑜𝑠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8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2039" y="2784901"/>
                <a:ext cx="6334367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444" t="-5882" b="-9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356244" y="182107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44" y="1821075"/>
                <a:ext cx="3105787" cy="5579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9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2773" y="960586"/>
            <a:ext cx="1170290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Plano de distribuição dos tratamentos nas unidades experimentais (parcelas).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178432"/>
              </p:ext>
            </p:extLst>
          </p:nvPr>
        </p:nvGraphicFramePr>
        <p:xfrm>
          <a:off x="893134" y="150986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84389"/>
              </p:ext>
            </p:extLst>
          </p:nvPr>
        </p:nvGraphicFramePr>
        <p:xfrm>
          <a:off x="6565055" y="150419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7498033" y="92779"/>
          <a:ext cx="4547724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37646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597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6" y="3878166"/>
            <a:ext cx="6408866" cy="895093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19704" y="186015"/>
            <a:ext cx="6854307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Independência dos Erros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81"/>
              <p:cNvSpPr txBox="1">
                <a:spLocks noChangeArrowheads="1"/>
              </p:cNvSpPr>
              <p:nvPr/>
            </p:nvSpPr>
            <p:spPr bwMode="auto">
              <a:xfrm>
                <a:off x="515476" y="2269261"/>
                <a:ext cx="6078271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Durbin-Watson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𝑒𝑟𝑟𝑜𝑠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𝑖𝑛𝑑𝑒𝑝𝑒𝑛𝑑𝑒𝑛𝑡𝑒𝑠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𝑠𝑒𝑗𝑎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pt-BR" sz="2400" b="0" i="1" dirty="0" smtClean="0">
                  <a:latin typeface="Cambria Math" panose="02040503050406030204" pitchFamily="18" charset="0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𝑐𝑜𝑟𝑟𝑒𝑙𝑎𝑐𝑖𝑜𝑛𝑎𝑑𝑜𝑠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8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476" y="2269261"/>
                <a:ext cx="6078271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605" t="-4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52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281" y="1825625"/>
            <a:ext cx="11791170" cy="4836432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400" dirty="0" smtClean="0"/>
              <a:t>Variável Aleatória: Toda variável associada a uma probabilidade, isto é, seus valores estão relacionados a uma probabilidade.</a:t>
            </a:r>
          </a:p>
          <a:p>
            <a:pPr lvl="1" algn="just"/>
            <a:endParaRPr lang="pt-BR" sz="2000" dirty="0"/>
          </a:p>
          <a:p>
            <a:pPr lvl="1" algn="just"/>
            <a:r>
              <a:rPr lang="pt-BR" sz="2800" dirty="0" smtClean="0"/>
              <a:t>Discreta: Assume somente valores inteiros</a:t>
            </a:r>
          </a:p>
          <a:p>
            <a:pPr lvl="2" algn="just"/>
            <a:r>
              <a:rPr lang="pt-BR" dirty="0" smtClean="0"/>
              <a:t>Exemplo</a:t>
            </a:r>
          </a:p>
          <a:p>
            <a:pPr lvl="3" algn="just"/>
            <a:r>
              <a:rPr lang="pt-BR" dirty="0" smtClean="0"/>
              <a:t>contagem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 smtClean="0"/>
              <a:t>Contínua: Assume todo e qualquer valor em um intervalo </a:t>
            </a:r>
          </a:p>
          <a:p>
            <a:pPr lvl="2" algn="just"/>
            <a:r>
              <a:rPr lang="pt-BR" dirty="0" smtClean="0"/>
              <a:t>Exemplos</a:t>
            </a:r>
          </a:p>
          <a:p>
            <a:pPr lvl="3" algn="just"/>
            <a:r>
              <a:rPr lang="pt-BR" dirty="0" smtClean="0"/>
              <a:t>Altura de planta</a:t>
            </a:r>
          </a:p>
          <a:p>
            <a:pPr lvl="3" algn="just"/>
            <a:r>
              <a:rPr lang="pt-BR" dirty="0" smtClean="0"/>
              <a:t>Erros – resíduos</a:t>
            </a:r>
          </a:p>
          <a:p>
            <a:pPr algn="just"/>
            <a:r>
              <a:rPr lang="pt-BR" dirty="0" smtClean="0"/>
              <a:t>Distribuição de probabilidade: Conjunto de pares formados pelos valores assumidos pela </a:t>
            </a:r>
            <a:r>
              <a:rPr lang="pt-BR" dirty="0" err="1" smtClean="0"/>
              <a:t>v.a</a:t>
            </a:r>
            <a:r>
              <a:rPr lang="pt-BR" dirty="0" smtClean="0"/>
              <a:t>. e suas respectivas probabilidades de ocorrência.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1" y="293107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2165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282" y="1722147"/>
            <a:ext cx="11205519" cy="4351338"/>
          </a:xfrm>
        </p:spPr>
        <p:txBody>
          <a:bodyPr>
            <a:normAutofit/>
          </a:bodyPr>
          <a:lstStyle/>
          <a:p>
            <a:r>
              <a:rPr lang="pt-BR" sz="2400" dirty="0" smtClean="0"/>
              <a:t>Distribuição Normal</a:t>
            </a:r>
          </a:p>
          <a:p>
            <a:pPr lvl="1"/>
            <a:r>
              <a:rPr lang="pt-BR" sz="2000" dirty="0"/>
              <a:t>É definida pela média (</a:t>
            </a:r>
            <a:r>
              <a:rPr lang="el-GR" sz="2000" dirty="0"/>
              <a:t>μ</a:t>
            </a:r>
            <a:r>
              <a:rPr lang="pt-BR" sz="2000" dirty="0"/>
              <a:t>) e o desvio padrão (</a:t>
            </a:r>
            <a:r>
              <a:rPr lang="el-GR" sz="2000" dirty="0"/>
              <a:t>σ</a:t>
            </a:r>
            <a:r>
              <a:rPr lang="pt-BR" sz="2000" dirty="0"/>
              <a:t>)</a:t>
            </a:r>
          </a:p>
          <a:p>
            <a:pPr lvl="1"/>
            <a:r>
              <a:rPr lang="pt-BR" sz="2000" dirty="0" smtClean="0"/>
              <a:t>Possui forma de sino</a:t>
            </a:r>
          </a:p>
          <a:p>
            <a:pPr lvl="1"/>
            <a:r>
              <a:rPr lang="pt-BR" sz="2000" dirty="0" smtClean="0"/>
              <a:t>Simétrica em relação à média</a:t>
            </a:r>
          </a:p>
          <a:p>
            <a:pPr lvl="1"/>
            <a:r>
              <a:rPr lang="pt-BR" sz="2000" dirty="0" smtClean="0"/>
              <a:t>Tem dois pontos de inflexão (</a:t>
            </a:r>
            <a:r>
              <a:rPr lang="el-GR" sz="2000" dirty="0" smtClean="0"/>
              <a:t>μ</a:t>
            </a:r>
            <a:r>
              <a:rPr lang="pt-BR" sz="2000" dirty="0" smtClean="0"/>
              <a:t> ± </a:t>
            </a:r>
            <a:r>
              <a:rPr lang="el-GR" sz="2000" dirty="0" smtClean="0"/>
              <a:t>σ</a:t>
            </a:r>
            <a:r>
              <a:rPr lang="pt-BR" sz="2000" dirty="0" smtClean="0"/>
              <a:t>)</a:t>
            </a:r>
          </a:p>
          <a:p>
            <a:pPr lvl="1"/>
            <a:r>
              <a:rPr lang="pt-BR" sz="2000" dirty="0" smtClean="0"/>
              <a:t>A área compreendida abaixo da curva e </a:t>
            </a:r>
          </a:p>
          <a:p>
            <a:pPr marL="457200" lvl="1" indent="0">
              <a:buNone/>
            </a:pPr>
            <a:r>
              <a:rPr lang="pt-BR" sz="2000" dirty="0" smtClean="0"/>
              <a:t>o eixo x é igual a 1</a:t>
            </a:r>
          </a:p>
          <a:p>
            <a:endParaRPr lang="pt-BR" sz="24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1" y="293107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807" y="2049745"/>
            <a:ext cx="5472478" cy="85021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30" y="3224266"/>
            <a:ext cx="6285470" cy="352803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214813"/>
            <a:ext cx="3448050" cy="196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-151498" y="6183784"/>
                <a:ext cx="619485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𝑐𝑢𝑟𝑣𝑎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𝑑𝑒𝑛𝑠𝑖𝑑𝑎𝑑𝑒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pt-BR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𝑎𝑐𝑖𝑚𝑎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𝑒𝑖𝑥𝑜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𝑒𝑛𝑡𝑟𝑒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𝑝𝑜𝑛𝑡𝑜𝑠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1498" y="6183784"/>
                <a:ext cx="6194854" cy="707886"/>
              </a:xfrm>
              <a:prstGeom prst="rect">
                <a:avLst/>
              </a:prstGeom>
              <a:blipFill rotWithShape="0"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93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59481"/>
            <a:ext cx="5734050" cy="3981450"/>
          </a:xfrm>
          <a:prstGeom prst="rect">
            <a:avLst/>
          </a:prstGeom>
        </p:spPr>
      </p:pic>
      <p:pic>
        <p:nvPicPr>
          <p:cNvPr id="1026" name="Picture 2" descr="Resultado de imagem para curtose norm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30" y="4570544"/>
            <a:ext cx="4664367" cy="202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725" y="307762"/>
            <a:ext cx="3900032" cy="60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3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44331"/>
              </p:ext>
            </p:extLst>
          </p:nvPr>
        </p:nvGraphicFramePr>
        <p:xfrm>
          <a:off x="7498033" y="92779"/>
          <a:ext cx="4547724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37646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3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597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58" y="2564524"/>
            <a:ext cx="4190340" cy="9777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558" y="4121461"/>
            <a:ext cx="3600446" cy="273653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8" y="4209535"/>
            <a:ext cx="3292771" cy="2502689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419704" y="186015"/>
            <a:ext cx="6854307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81"/>
              <p:cNvSpPr txBox="1">
                <a:spLocks noChangeArrowheads="1"/>
              </p:cNvSpPr>
              <p:nvPr/>
            </p:nvSpPr>
            <p:spPr bwMode="auto">
              <a:xfrm>
                <a:off x="381924" y="1670811"/>
                <a:ext cx="6078271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Shapiro-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Wilk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𝑒𝑟𝑟𝑜𝑠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𝑠𝑒𝑔𝑢𝑒𝑚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𝑑𝑖𝑠𝑡𝑟𝑖𝑏𝑢𝑖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1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924" y="1670811"/>
                <a:ext cx="6078271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605" t="-5882" b="-9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81"/>
          <p:cNvSpPr txBox="1">
            <a:spLocks noChangeArrowheads="1"/>
          </p:cNvSpPr>
          <p:nvPr/>
        </p:nvSpPr>
        <p:spPr bwMode="auto">
          <a:xfrm>
            <a:off x="1123404" y="3831107"/>
            <a:ext cx="16033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latin typeface="+mn-lt"/>
                <a:cs typeface="+mn-cs"/>
              </a:rPr>
              <a:t>Histograma</a:t>
            </a:r>
            <a:endParaRPr lang="en-US" altLang="en-US" sz="2400" dirty="0" smtClean="0">
              <a:latin typeface="+mn-lt"/>
              <a:cs typeface="+mn-cs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/>
        </p:nvSpPr>
        <p:spPr bwMode="auto">
          <a:xfrm>
            <a:off x="4768647" y="3773442"/>
            <a:ext cx="16033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latin typeface="+mn-lt"/>
                <a:cs typeface="+mn-cs"/>
              </a:rPr>
              <a:t>Q-Q </a:t>
            </a:r>
            <a:r>
              <a:rPr lang="pt-BR" altLang="en-US" sz="2400" dirty="0" err="1" smtClean="0">
                <a:latin typeface="+mn-lt"/>
                <a:cs typeface="+mn-cs"/>
              </a:rPr>
              <a:t>Plot</a:t>
            </a:r>
            <a:endParaRPr lang="en-US" alt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9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4" y="2536384"/>
            <a:ext cx="3783771" cy="2875876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419704" y="186015"/>
            <a:ext cx="11673442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normalidade dos erros</a:t>
            </a:r>
            <a:endParaRPr lang="pt-BR" sz="3200" dirty="0"/>
          </a:p>
        </p:txBody>
      </p:sp>
      <p:pic>
        <p:nvPicPr>
          <p:cNvPr id="2050" name="Picture 2" descr="http://www.leg.ufpr.br/~walmes/ridiculas/f04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023" y="1643383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leg.ufpr.br/~walmes/ridiculas/f04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023" y="3203938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leg.ufpr.br/~walmes/ridiculas/f045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358" y="4764493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376086" y="2013164"/>
            <a:ext cx="1718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Assimetria</a:t>
            </a:r>
            <a:endParaRPr lang="pt-BR" sz="28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466701" y="3656703"/>
            <a:ext cx="1314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Curtose</a:t>
            </a:r>
            <a:endParaRPr lang="pt-BR" sz="28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187347" y="5150650"/>
            <a:ext cx="2095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/>
              <a:t>Discretização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775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957184"/>
              </p:ext>
            </p:extLst>
          </p:nvPr>
        </p:nvGraphicFramePr>
        <p:xfrm>
          <a:off x="7152044" y="103636"/>
          <a:ext cx="4908939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597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Variâncias</a:t>
                      </a: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2" y="2789551"/>
            <a:ext cx="6796642" cy="913628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79664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81"/>
              <p:cNvSpPr txBox="1">
                <a:spLocks noChangeArrowheads="1"/>
              </p:cNvSpPr>
              <p:nvPr/>
            </p:nvSpPr>
            <p:spPr bwMode="auto">
              <a:xfrm>
                <a:off x="164330" y="4129011"/>
                <a:ext cx="633436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1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30" y="4129011"/>
                <a:ext cx="6334367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540" t="-5839" b="-87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64331" y="4915342"/>
                <a:ext cx="3481338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7,64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0,49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=15,59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31" y="4915342"/>
                <a:ext cx="3481338" cy="628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81953" y="5544168"/>
                <a:ext cx="4859728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=2813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3" y="5544168"/>
                <a:ext cx="4859728" cy="404919"/>
              </a:xfrm>
              <a:prstGeom prst="rect">
                <a:avLst/>
              </a:prstGeom>
              <a:blipFill>
                <a:blip r:embed="rId5"/>
                <a:stretch>
                  <a:fillRect l="-1003" r="-1128" b="-25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64332" y="5949087"/>
                <a:ext cx="6121612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 smtClean="0">
                    <a:solidFill>
                      <a:srgbClr val="FF0000"/>
                    </a:solidFill>
                  </a:rPr>
                  <a:t>Não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Rejeito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5%(5,5)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2813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15,59</a:t>
                </a:r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32" y="5949087"/>
                <a:ext cx="6121612" cy="396006"/>
              </a:xfrm>
              <a:prstGeom prst="rect">
                <a:avLst/>
              </a:prstGeom>
              <a:blipFill rotWithShape="0">
                <a:blip r:embed="rId6"/>
                <a:stretch>
                  <a:fillRect l="-896" t="-7692" r="-697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81"/>
              <p:cNvSpPr txBox="1">
                <a:spLocks noChangeArrowheads="1"/>
              </p:cNvSpPr>
              <p:nvPr/>
            </p:nvSpPr>
            <p:spPr bwMode="auto">
              <a:xfrm>
                <a:off x="164329" y="1882131"/>
                <a:ext cx="633436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Bartlett</a:t>
                </a:r>
                <a:endParaRPr lang="en-US" altLang="en-US" sz="2400" dirty="0">
                  <a:latin typeface="+mn-lt"/>
                  <a:cs typeface="+mn-cs"/>
                </a:endParaRPr>
              </a:p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6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29" y="1882131"/>
                <a:ext cx="6334367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540" t="-5882" b="-95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35" y="173438"/>
            <a:ext cx="9841255" cy="64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</a:t>
            </a:r>
            <a:r>
              <a:rPr lang="pt-BR" sz="3200" b="1" dirty="0" smtClean="0"/>
              <a:t>4 produtos para controle de pulgão na cultura do pepino.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47788"/>
              </p:ext>
            </p:extLst>
          </p:nvPr>
        </p:nvGraphicFramePr>
        <p:xfrm>
          <a:off x="8997321" y="101016"/>
          <a:ext cx="3060000" cy="66369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dos Produtos - Fixo</a:t>
            </a:r>
            <a:endParaRPr lang="pt-BR" sz="2400" dirty="0"/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3 </a:t>
            </a:r>
            <a:r>
              <a:rPr lang="pt-BR" sz="2000" dirty="0"/>
              <a:t>=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4 </a:t>
            </a:r>
            <a:r>
              <a:rPr lang="pt-BR" sz="2000" dirty="0"/>
              <a:t>=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5 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apresenta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31" y="2410291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10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896213"/>
              </p:ext>
            </p:extLst>
          </p:nvPr>
        </p:nvGraphicFramePr>
        <p:xfrm>
          <a:off x="7152044" y="103636"/>
          <a:ext cx="4908939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597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Variância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-790.0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79664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5" y="3334046"/>
            <a:ext cx="3213719" cy="7600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869" y="1779372"/>
            <a:ext cx="3566105" cy="27104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870" y="4555712"/>
            <a:ext cx="3566104" cy="2199692"/>
          </a:xfrm>
          <a:prstGeom prst="rect">
            <a:avLst/>
          </a:prstGeom>
        </p:spPr>
      </p:pic>
      <p:sp>
        <p:nvSpPr>
          <p:cNvPr id="14" name="Text Box 81"/>
          <p:cNvSpPr txBox="1">
            <a:spLocks noChangeArrowheads="1"/>
          </p:cNvSpPr>
          <p:nvPr/>
        </p:nvSpPr>
        <p:spPr bwMode="auto">
          <a:xfrm>
            <a:off x="745915" y="2672926"/>
            <a:ext cx="18539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Normalidade</a:t>
            </a:r>
            <a:endParaRPr lang="en-US" altLang="en-US" sz="2400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7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206795" y="2117745"/>
            <a:ext cx="4465675" cy="38450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181060" y="2117745"/>
            <a:ext cx="4401880" cy="41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119771"/>
              </p:ext>
            </p:extLst>
          </p:nvPr>
        </p:nvGraphicFramePr>
        <p:xfrm>
          <a:off x="7152044" y="103636"/>
          <a:ext cx="4908939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597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Médias</a:t>
                      </a:r>
                      <a:endParaRPr lang="pt-BR" sz="13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Resíduos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Variância</a:t>
                      </a:r>
                      <a:endParaRPr lang="pt-BR" sz="13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-790.0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233749.6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-204.0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75558.8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40126.2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1502.3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79664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6" y="2479073"/>
            <a:ext cx="4533442" cy="6531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76" y="4139366"/>
            <a:ext cx="4533442" cy="6514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101" y="5558092"/>
            <a:ext cx="4540117" cy="430814"/>
          </a:xfrm>
          <a:prstGeom prst="rect">
            <a:avLst/>
          </a:prstGeom>
        </p:spPr>
      </p:pic>
      <p:sp>
        <p:nvSpPr>
          <p:cNvPr id="11" name="Text Box 81"/>
          <p:cNvSpPr txBox="1">
            <a:spLocks noChangeArrowheads="1"/>
          </p:cNvSpPr>
          <p:nvPr/>
        </p:nvSpPr>
        <p:spPr bwMode="auto">
          <a:xfrm>
            <a:off x="2311390" y="1864594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err="1" smtClean="0">
                <a:solidFill>
                  <a:srgbClr val="FF0000"/>
                </a:solidFill>
                <a:latin typeface="+mn-lt"/>
                <a:cs typeface="+mn-cs"/>
              </a:rPr>
              <a:t>Homocedasticidade</a:t>
            </a:r>
            <a:endParaRPr lang="en-US" altLang="en-US" sz="2400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/>
        </p:nvSpPr>
        <p:spPr bwMode="auto">
          <a:xfrm>
            <a:off x="2542050" y="3372073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Independência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3" name="Text Box 81"/>
          <p:cNvSpPr txBox="1">
            <a:spLocks noChangeArrowheads="1"/>
          </p:cNvSpPr>
          <p:nvPr/>
        </p:nvSpPr>
        <p:spPr bwMode="auto">
          <a:xfrm>
            <a:off x="2761861" y="4943613"/>
            <a:ext cx="16015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Aditividade</a:t>
            </a:r>
            <a:endParaRPr lang="en-US" altLang="en-US" sz="2400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8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64332" y="103636"/>
            <a:ext cx="6005809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Transformação (</a:t>
            </a:r>
            <a:r>
              <a:rPr lang="pt-BR" dirty="0" err="1" smtClean="0"/>
              <a:t>ln</a:t>
            </a:r>
            <a:r>
              <a:rPr lang="pt-BR" dirty="0" smtClean="0"/>
              <a:t>)</a:t>
            </a:r>
          </a:p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sp>
        <p:nvSpPr>
          <p:cNvPr id="14" name="Text Box 81"/>
          <p:cNvSpPr txBox="1">
            <a:spLocks noChangeArrowheads="1"/>
          </p:cNvSpPr>
          <p:nvPr/>
        </p:nvSpPr>
        <p:spPr bwMode="auto">
          <a:xfrm>
            <a:off x="745915" y="2672926"/>
            <a:ext cx="18539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Normalidade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347958"/>
              </p:ext>
            </p:extLst>
          </p:nvPr>
        </p:nvGraphicFramePr>
        <p:xfrm>
          <a:off x="7110855" y="124894"/>
          <a:ext cx="4992897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5979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err="1" smtClean="0">
                          <a:effectLst/>
                        </a:rPr>
                        <a:t>Ln</a:t>
                      </a:r>
                      <a:r>
                        <a:rPr lang="pt-BR" sz="1300" u="none" strike="noStrike" dirty="0" smtClean="0">
                          <a:effectLst/>
                        </a:rPr>
                        <a:t>(N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Pulgões)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Resíduos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Variâncias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-0.367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-0.617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5" y="3214755"/>
            <a:ext cx="3496362" cy="80860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27" y="1879921"/>
            <a:ext cx="3032543" cy="230490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273" y="4351273"/>
            <a:ext cx="3100050" cy="23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81"/>
          <p:cNvSpPr txBox="1">
            <a:spLocks noChangeArrowheads="1"/>
          </p:cNvSpPr>
          <p:nvPr/>
        </p:nvSpPr>
        <p:spPr bwMode="auto">
          <a:xfrm>
            <a:off x="2040395" y="1732691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err="1" smtClean="0">
                <a:solidFill>
                  <a:srgbClr val="00B050"/>
                </a:solidFill>
                <a:latin typeface="+mn-lt"/>
                <a:cs typeface="+mn-cs"/>
              </a:rPr>
              <a:t>Homocedasticidade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/>
        </p:nvSpPr>
        <p:spPr bwMode="auto">
          <a:xfrm>
            <a:off x="2237251" y="4508154"/>
            <a:ext cx="2853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Independência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3" name="Text Box 81"/>
          <p:cNvSpPr txBox="1">
            <a:spLocks noChangeArrowheads="1"/>
          </p:cNvSpPr>
          <p:nvPr/>
        </p:nvSpPr>
        <p:spPr bwMode="auto">
          <a:xfrm>
            <a:off x="2422133" y="5686628"/>
            <a:ext cx="16015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en-US" sz="2400" dirty="0" smtClean="0">
                <a:solidFill>
                  <a:srgbClr val="00B050"/>
                </a:solidFill>
                <a:latin typeface="+mn-lt"/>
                <a:cs typeface="+mn-cs"/>
              </a:rPr>
              <a:t>Aditividade</a:t>
            </a:r>
            <a:endParaRPr lang="en-US" alt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64332" y="103636"/>
            <a:ext cx="5420922" cy="1609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Transformação (</a:t>
            </a:r>
            <a:r>
              <a:rPr lang="pt-BR" dirty="0" err="1" smtClean="0"/>
              <a:t>ln</a:t>
            </a:r>
            <a:r>
              <a:rPr lang="pt-BR" dirty="0" smtClean="0"/>
              <a:t>)</a:t>
            </a:r>
          </a:p>
          <a:p>
            <a:pPr algn="ctr"/>
            <a:r>
              <a:rPr lang="pt-BR" dirty="0" smtClean="0"/>
              <a:t>Avaliação dos Pressupostos</a:t>
            </a:r>
            <a:endParaRPr lang="pt-BR"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65" y="2213577"/>
            <a:ext cx="4305300" cy="7048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86" y="5009033"/>
            <a:ext cx="4329079" cy="6775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7" y="6177464"/>
            <a:ext cx="5103018" cy="446808"/>
          </a:xfrm>
          <a:prstGeom prst="rect">
            <a:avLst/>
          </a:prstGeom>
        </p:spPr>
      </p:pic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177187"/>
              </p:ext>
            </p:extLst>
          </p:nvPr>
        </p:nvGraphicFramePr>
        <p:xfrm>
          <a:off x="7110855" y="124894"/>
          <a:ext cx="4992897" cy="617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2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5979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Repetição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smtClean="0">
                          <a:effectLst/>
                        </a:rPr>
                        <a:t>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u="none" strike="noStrike" dirty="0" err="1" smtClean="0">
                          <a:effectLst/>
                        </a:rPr>
                        <a:t>Ln</a:t>
                      </a:r>
                      <a:r>
                        <a:rPr lang="pt-BR" sz="1300" u="none" strike="noStrike" dirty="0" smtClean="0">
                          <a:effectLst/>
                        </a:rPr>
                        <a:t>(N</a:t>
                      </a:r>
                      <a:r>
                        <a:rPr lang="pt-BR" sz="1300" u="none" strike="noStrike" baseline="30000" dirty="0" smtClean="0">
                          <a:effectLst/>
                        </a:rPr>
                        <a:t>o  </a:t>
                      </a:r>
                      <a:r>
                        <a:rPr lang="pt-BR" sz="1300" u="none" strike="noStrike" dirty="0" smtClean="0">
                          <a:effectLst/>
                        </a:rPr>
                        <a:t>Pulgões)</a:t>
                      </a:r>
                      <a:endParaRPr lang="pt-BR" sz="1300" b="1" i="0" u="none" strike="noStrike" baseline="300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Média</a:t>
                      </a: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Resíduos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Variâncias</a:t>
                      </a:r>
                      <a:endParaRPr lang="pt-B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666" marR="5666" marT="5666" marB="0" anchor="ctr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-0.367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-0.447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-0.019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-0.617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87126" y="3281609"/>
                <a:ext cx="3457292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0,249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0,044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6</m:t>
                      </m:r>
                      <m:r>
                        <m:rPr>
                          <m:nor/>
                        </m:rPr>
                        <a:rPr lang="pt-BR" b="0" i="0" smtClean="0"/>
                        <m:t>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6" y="3281609"/>
                <a:ext cx="3457292" cy="62882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87126" y="3962554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6" y="3962554"/>
                <a:ext cx="4792402" cy="404919"/>
              </a:xfrm>
              <a:prstGeom prst="rect">
                <a:avLst/>
              </a:prstGeom>
              <a:blipFill rotWithShape="0">
                <a:blip r:embed="rId6"/>
                <a:stretch>
                  <a:fillRect l="-1018" r="-1272" b="-272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3847034" y="3415397"/>
                <a:ext cx="1589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 smtClean="0">
                    <a:solidFill>
                      <a:srgbClr val="00B050"/>
                    </a:solidFill>
                  </a:rPr>
                  <a:t>Não </a:t>
                </a:r>
                <a:r>
                  <a:rPr lang="en-US" altLang="en-US" dirty="0" err="1" smtClean="0">
                    <a:solidFill>
                      <a:srgbClr val="00B050"/>
                    </a:solidFill>
                  </a:rPr>
                  <a:t>Rejeito</a:t>
                </a:r>
                <a:r>
                  <a:rPr lang="en-US" altLang="en-US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034" y="3415397"/>
                <a:ext cx="158985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8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5477"/>
              </p:ext>
            </p:extLst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0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0" y="442480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1800520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GL(total) =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 + GL(res)</a:t>
            </a:r>
          </a:p>
          <a:p>
            <a:pPr algn="ctr"/>
            <a:r>
              <a:rPr lang="pt-BR" sz="4000" dirty="0" smtClean="0"/>
              <a:t>GL(res) = GL(total) –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</a:t>
            </a:r>
          </a:p>
          <a:p>
            <a:pPr algn="ctr"/>
            <a:r>
              <a:rPr lang="pt-BR" sz="4000" dirty="0" smtClean="0"/>
              <a:t>GL(res) = (</a:t>
            </a:r>
            <a:r>
              <a:rPr lang="pt-BR" sz="4000" dirty="0" err="1" smtClean="0"/>
              <a:t>rt</a:t>
            </a:r>
            <a:r>
              <a:rPr lang="pt-BR" sz="4000" dirty="0" smtClean="0"/>
              <a:t> -1) – (t-1) = </a:t>
            </a:r>
            <a:r>
              <a:rPr lang="pt-BR" sz="4000" dirty="0" err="1" smtClean="0"/>
              <a:t>rt</a:t>
            </a:r>
            <a:r>
              <a:rPr lang="pt-BR" sz="4000" dirty="0" smtClean="0"/>
              <a:t> -1 - t +1 = </a:t>
            </a:r>
            <a:r>
              <a:rPr lang="pt-BR" sz="4000" dirty="0" err="1" smtClean="0"/>
              <a:t>rt</a:t>
            </a:r>
            <a:r>
              <a:rPr lang="pt-BR" sz="4000" dirty="0" smtClean="0"/>
              <a:t> –t = t(r-1) </a:t>
            </a:r>
          </a:p>
          <a:p>
            <a:pPr algn="ctr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2443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6432822" y="133299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22" y="1332997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2853492" y="1544580"/>
                <a:ext cx="19404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 smtClean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92" y="1544580"/>
                <a:ext cx="1940403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2853492" y="2010970"/>
                <a:ext cx="2138342" cy="473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800" dirty="0" smtClean="0"/>
                        <m:t> = 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2800" dirty="0" smtClean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92" y="2010970"/>
                <a:ext cx="2138342" cy="4735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616190" y="1487750"/>
            <a:ext cx="2365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Considerando, 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6432822" y="2553229"/>
                <a:ext cx="5140054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22" y="2553229"/>
                <a:ext cx="5140054" cy="5659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6432821" y="189090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21" y="1890907"/>
                <a:ext cx="3105787" cy="5579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1057276" y="-78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Dedução das Somas de Quadrados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6192997" y="3447502"/>
                <a:ext cx="5438776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997" y="3447502"/>
                <a:ext cx="5438776" cy="56592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6238874" y="4052833"/>
                <a:ext cx="5800725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)²=[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)]²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4" y="4052833"/>
                <a:ext cx="5800725" cy="5659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983240" y="5131570"/>
                <a:ext cx="8511267" cy="1347164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)]²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240" y="5131570"/>
                <a:ext cx="8511267" cy="1347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95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242889" y="172039"/>
                <a:ext cx="11610974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)]²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172039"/>
                <a:ext cx="11610974" cy="13471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242889" y="1743664"/>
                <a:ext cx="11610974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𝑑𝑢𝑝𝑙𝑜𝑠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𝑝𝑟𝑜𝑑𝑢𝑡𝑜𝑠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1743664"/>
                <a:ext cx="11610974" cy="11679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7924800" y="1638889"/>
            <a:ext cx="3776663" cy="1571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1184185" y="83646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</a:rPr>
              <a:t>0</a:t>
            </a:r>
            <a:endParaRPr lang="pt-BR" sz="4800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>
            <a:stCxn id="2" idx="0"/>
            <a:endCxn id="3" idx="1"/>
          </p:cNvCxnSpPr>
          <p:nvPr/>
        </p:nvCxnSpPr>
        <p:spPr>
          <a:xfrm flipV="1">
            <a:off x="9813132" y="1251966"/>
            <a:ext cx="1371053" cy="386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1397973" y="3576359"/>
                <a:ext cx="1747658" cy="1312347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973" y="3576359"/>
                <a:ext cx="1747658" cy="13123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865073" y="3929566"/>
                <a:ext cx="2835840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𝑵𝑰𝑫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73" y="3929566"/>
                <a:ext cx="2835840" cy="5836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7998798" y="3536989"/>
                <a:ext cx="2371290" cy="1351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98" y="3536989"/>
                <a:ext cx="2371290" cy="13517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/>
          <p:cNvSpPr/>
          <p:nvPr/>
        </p:nvSpPr>
        <p:spPr>
          <a:xfrm>
            <a:off x="4865073" y="3457575"/>
            <a:ext cx="5660052" cy="1431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1899898" y="5360697"/>
                <a:ext cx="7913233" cy="116794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898" y="5360697"/>
                <a:ext cx="7913233" cy="11679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91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de Seta Reta 6"/>
          <p:cNvCxnSpPr/>
          <p:nvPr/>
        </p:nvCxnSpPr>
        <p:spPr>
          <a:xfrm>
            <a:off x="3895059" y="1317106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6110156" y="1334828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8595959" y="1353877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788736" y="2926225"/>
                <a:ext cx="1759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36" y="2926225"/>
                <a:ext cx="175907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3895059" y="4112721"/>
                <a:ext cx="16233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059" y="4112721"/>
                <a:ext cx="1623393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4035672" y="5259686"/>
                <a:ext cx="14825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𝑆𝑄𝑟𝑒𝑠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72" y="5259686"/>
                <a:ext cx="148252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361950" y="63735"/>
                <a:ext cx="11610974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63735"/>
                <a:ext cx="11610974" cy="11679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3093739" y="1902484"/>
                <a:ext cx="17988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𝑺𝑸𝒕𝒐𝒕𝒂𝒍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739" y="1902484"/>
                <a:ext cx="179889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5352951" y="1898956"/>
                <a:ext cx="16289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𝑺𝑸𝒕𝒓𝒂𝒕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951" y="1898956"/>
                <a:ext cx="1628971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884087" y="1884133"/>
                <a:ext cx="14638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𝑺𝑸𝒓𝒆𝒔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87" y="1884133"/>
                <a:ext cx="1463862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4830884" y="1912918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884" y="1912918"/>
                <a:ext cx="583813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156339" y="1898955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339" y="1898955"/>
                <a:ext cx="583813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458298" y="2582052"/>
                <a:ext cx="2300886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298" y="2582052"/>
                <a:ext cx="2300886" cy="116794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5458298" y="3783399"/>
                <a:ext cx="2377381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298" y="3783399"/>
                <a:ext cx="2377381" cy="116794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5490421" y="4926025"/>
                <a:ext cx="2590004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21" y="4926025"/>
                <a:ext cx="2590004" cy="11679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8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4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)²</m:t>
                        </m:r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3200" dirty="0" smtClean="0"/>
                  <a:t> </a:t>
                </a:r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8215423" y="5139069"/>
            <a:ext cx="2232837" cy="1041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>
            <a:stCxn id="10" idx="3"/>
            <a:endCxn id="12" idx="1"/>
          </p:cNvCxnSpPr>
          <p:nvPr/>
        </p:nvCxnSpPr>
        <p:spPr>
          <a:xfrm flipV="1">
            <a:off x="10448260" y="5660064"/>
            <a:ext cx="51866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966924" y="5475398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Escolha do 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Tipo de tratamentos – heterogeneidade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Número de tratamentos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Quantidade de sementes ou material vegetativo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Local de implantação do experimento (campo, casa de vegetação, BOD)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Heterogeneidade do solo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92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Sup>
                        <m:sSub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ângulo 11"/>
              <p:cNvSpPr/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/>
              <p:cNvSpPr/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7872550" y="5564372"/>
            <a:ext cx="2022818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895368" y="6096000"/>
            <a:ext cx="836427" cy="7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8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7" y="-95619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Desbalanceamento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b="0" dirty="0" smtClean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mero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unidades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experimentais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  <a:blipFill rotWithShape="0"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𝑑𝑒𝑠𝑏𝑎𝑙𝑎𝑛𝑐𝑒𝑎𝑑𝑜𝑠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8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7" y="3070925"/>
            <a:ext cx="11624400" cy="11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9183220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9183220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7032250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22222" r="-497630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22222" r="-181501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9033424"/>
                      </a:ext>
                    </a:extLst>
                  </a:tr>
                  <a:tr h="4401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60274" r="-497630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60274" r="-181501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60274" r="-199558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8352" t="-60274" r="-445" b="-1739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158108" r="-49763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158108" r="-181501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158108" r="-199558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530556" r="-497630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1021492" y="169195"/>
            <a:ext cx="6837406" cy="839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002010" y="3489475"/>
                <a:ext cx="10515600" cy="127311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dirty="0" smtClean="0"/>
                  <a:t>Natureza do efeito de tratamento: Aleatório</a:t>
                </a:r>
                <a:endParaRPr lang="pt-BR" sz="2400" dirty="0"/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 smtClean="0"/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baseline="-25000" dirty="0"/>
              </a:p>
            </p:txBody>
          </p:sp>
        </mc:Choice>
        <mc:Fallback xmlns="">
          <p:sp>
            <p:nvSpPr>
              <p:cNvPr id="8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2010" y="3489475"/>
                <a:ext cx="10515600" cy="1273117"/>
              </a:xfrm>
              <a:blipFill rotWithShape="0">
                <a:blip r:embed="rId4"/>
                <a:stretch>
                  <a:fillRect l="-754" t="-66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de seta reta 8"/>
          <p:cNvCxnSpPr/>
          <p:nvPr/>
        </p:nvCxnSpPr>
        <p:spPr>
          <a:xfrm>
            <a:off x="10338486" y="823784"/>
            <a:ext cx="0" cy="321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9815523" y="1145059"/>
            <a:ext cx="1045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 smtClean="0"/>
              <a:t>Aleatório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2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823" y="310235"/>
                <a:ext cx="3105787" cy="5579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8097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pt-BR" sz="1400" b="0" i="1" u="none" strike="noStrike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1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8097"/>
                  </p:ext>
                </p:extLst>
              </p:nvPr>
            </p:nvGraphicFramePr>
            <p:xfrm>
              <a:off x="1014405" y="1776839"/>
              <a:ext cx="9794315" cy="13284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7032250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22222" r="-497630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22222" r="-181501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E(QM)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9033424"/>
                      </a:ext>
                    </a:extLst>
                  </a:tr>
                  <a:tr h="44018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60274" r="-497630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60274" r="-181501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60274" r="-199558" b="-173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8352" t="-60274" r="-445" b="-1739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158108" r="-49763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0402" t="-158108" r="-181501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13274" t="-158108" r="-199558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877" t="-530556" r="-497630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1021492" y="169195"/>
            <a:ext cx="6837406" cy="839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1002010" y="3657946"/>
            <a:ext cx="10515600" cy="1945991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Natureza do efeito de tratamento: Fixo</a:t>
            </a:r>
            <a:endParaRPr lang="pt-BR" sz="2400" dirty="0"/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: m</a:t>
            </a:r>
            <a:r>
              <a:rPr lang="pt-BR" sz="2000" baseline="-25000" dirty="0" smtClean="0"/>
              <a:t>1</a:t>
            </a:r>
            <a:r>
              <a:rPr lang="pt-BR" sz="2000" dirty="0"/>
              <a:t> </a:t>
            </a:r>
            <a:r>
              <a:rPr lang="pt-BR" sz="2000" dirty="0" smtClean="0"/>
              <a:t>=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2</a:t>
            </a:r>
            <a:r>
              <a:rPr lang="pt-BR" sz="2000" dirty="0" smtClean="0"/>
              <a:t> = ... =</a:t>
            </a:r>
            <a:r>
              <a:rPr lang="pt-BR" sz="2000" baseline="-25000" dirty="0" smtClean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a</a:t>
            </a:r>
            <a:r>
              <a:rPr lang="pt-BR" sz="2000" dirty="0" smtClean="0"/>
              <a:t>: não H</a:t>
            </a:r>
            <a:r>
              <a:rPr lang="pt-BR" sz="2000" baseline="-25000" dirty="0" smtClean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2000" baseline="-25000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10338486" y="823784"/>
            <a:ext cx="0" cy="321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0059307" y="1145059"/>
            <a:ext cx="55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 smtClean="0"/>
              <a:t>Fixo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8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E(QM) – DIC Desbalanceado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962476" cy="35403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98569" y="4450491"/>
            <a:ext cx="8423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N: número total de parcelas</a:t>
            </a:r>
          </a:p>
          <a:p>
            <a:r>
              <a:rPr lang="pt-BR" dirty="0" smtClean="0"/>
              <a:t>g: Número total de tratamentos</a:t>
            </a:r>
          </a:p>
          <a:p>
            <a:r>
              <a:rPr lang="pt-BR" dirty="0" err="1" smtClean="0"/>
              <a:t>N</a:t>
            </a:r>
            <a:r>
              <a:rPr lang="pt-BR" baseline="-25000" dirty="0" err="1" smtClean="0"/>
              <a:t>i</a:t>
            </a:r>
            <a:r>
              <a:rPr lang="pt-BR" dirty="0" smtClean="0"/>
              <a:t>: Número de parcelas do tratamento i, ou seja, número de repetições do tratamento i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398364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28330" y="1396740"/>
            <a:ext cx="10515600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Tomada de decisão – Teste F</a:t>
            </a:r>
          </a:p>
          <a:p>
            <a:pPr lvl="1" algn="just"/>
            <a:r>
              <a:rPr lang="pt-BR" sz="2000" dirty="0" smtClean="0"/>
              <a:t>F não significativo (</a:t>
            </a:r>
            <a:r>
              <a:rPr lang="pt-BR" sz="2000" dirty="0" err="1" smtClean="0"/>
              <a:t>ns</a:t>
            </a:r>
            <a:r>
              <a:rPr lang="pt-BR" sz="2000" dirty="0" smtClean="0"/>
              <a:t>) – </a:t>
            </a:r>
            <a:r>
              <a:rPr lang="pt-BR" sz="2000" dirty="0"/>
              <a:t>Não rejeita H</a:t>
            </a:r>
            <a:r>
              <a:rPr lang="pt-BR" sz="2000" baseline="-25000" dirty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endParaRPr lang="pt-BR" sz="2000" dirty="0"/>
          </a:p>
          <a:p>
            <a:pPr lvl="2" algn="just"/>
            <a:r>
              <a:rPr lang="pt-BR" sz="1600" dirty="0" smtClean="0"/>
              <a:t>Se F calculado &lt; F tabelado (1% ou 5%)</a:t>
            </a:r>
          </a:p>
          <a:p>
            <a:pPr lvl="2" algn="just"/>
            <a:r>
              <a:rPr lang="pt-BR" sz="1600" dirty="0" smtClean="0"/>
              <a:t>Se p-valor &gt; 5%</a:t>
            </a:r>
            <a:endParaRPr lang="pt-BR" sz="2000" dirty="0"/>
          </a:p>
          <a:p>
            <a:pPr lvl="1" algn="just"/>
            <a:endParaRPr lang="pt-BR" sz="2000" dirty="0" smtClean="0"/>
          </a:p>
          <a:p>
            <a:pPr lvl="1" algn="just"/>
            <a:r>
              <a:rPr lang="pt-BR" sz="2000" dirty="0" smtClean="0"/>
              <a:t>F </a:t>
            </a:r>
            <a:r>
              <a:rPr lang="pt-BR" sz="2000" dirty="0"/>
              <a:t>significativo (* (5%) ou ** (1%)) – Rejeita </a:t>
            </a: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. </a:t>
            </a:r>
            <a:r>
              <a:rPr lang="pt-BR" sz="2000" dirty="0"/>
              <a:t>Pelo menos uma das médias dos tratamentos difere das demais</a:t>
            </a:r>
            <a:endParaRPr lang="pt-BR" sz="2000" baseline="-25000" dirty="0"/>
          </a:p>
          <a:p>
            <a:pPr lvl="2" algn="just"/>
            <a:r>
              <a:rPr lang="pt-BR" sz="1600" dirty="0" smtClean="0"/>
              <a:t>Se F calculado ≥ F tabelado </a:t>
            </a:r>
            <a:r>
              <a:rPr lang="pt-BR" sz="1600" dirty="0"/>
              <a:t>(1% ou 5</a:t>
            </a:r>
            <a:r>
              <a:rPr lang="pt-BR" sz="1600" dirty="0" smtClean="0"/>
              <a:t>%)</a:t>
            </a:r>
          </a:p>
          <a:p>
            <a:pPr lvl="2" algn="just"/>
            <a:r>
              <a:rPr lang="pt-BR" sz="1600" dirty="0"/>
              <a:t>Se p-valor </a:t>
            </a:r>
            <a:r>
              <a:rPr lang="pt-BR" sz="1600" dirty="0" smtClean="0"/>
              <a:t>≤ </a:t>
            </a:r>
            <a:r>
              <a:rPr lang="pt-BR" sz="1600" dirty="0"/>
              <a:t>1% ou p-valor ≤</a:t>
            </a:r>
            <a:r>
              <a:rPr lang="pt-BR" sz="1600" dirty="0" smtClean="0"/>
              <a:t> </a:t>
            </a:r>
            <a:r>
              <a:rPr lang="pt-BR" sz="1600" dirty="0"/>
              <a:t>5%</a:t>
            </a:r>
            <a:endParaRPr lang="pt-BR" dirty="0"/>
          </a:p>
          <a:p>
            <a:pPr lvl="2" algn="just"/>
            <a:endParaRPr lang="pt-BR" sz="1600" baseline="-25000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50678"/>
              </p:ext>
            </p:extLst>
          </p:nvPr>
        </p:nvGraphicFramePr>
        <p:xfrm>
          <a:off x="1524000" y="4441714"/>
          <a:ext cx="8555664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4060452744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117298683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1520469152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9400737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F(5%)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F(1%)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p-valor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Tratamentos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43977,99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8,07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2,39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3,46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0,005628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108992,35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8762"/>
              </p:ext>
            </p:extLst>
          </p:nvPr>
        </p:nvGraphicFramePr>
        <p:xfrm>
          <a:off x="3444949" y="5621928"/>
          <a:ext cx="4277832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FV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Tratamentos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43977,99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108992,35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𝐶𝑉𝑒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6514214" y="4818063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>
            <a:off x="6843824" y="5406398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t(r-1)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blipFill>
                <a:blip r:embed="rId3"/>
                <a:stretch>
                  <a:fillRect l="-3095" t="-10526" r="-1934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/>
          <p:cNvCxnSpPr/>
          <p:nvPr/>
        </p:nvCxnSpPr>
        <p:spPr>
          <a:xfrm>
            <a:off x="7967331" y="6149574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228090" y="6426573"/>
            <a:ext cx="147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GL do resíduo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25082"/>
            <a:ext cx="10515600" cy="1233015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Estatísticas Importantes</a:t>
            </a:r>
            <a:br>
              <a:rPr lang="pt-BR" dirty="0" smtClean="0"/>
            </a:br>
            <a:r>
              <a:rPr lang="pt-BR" sz="3600" dirty="0" smtClean="0"/>
              <a:t>Efeito de tratamento (genótipo) - Aleatório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3906"/>
                <a:ext cx="10515600" cy="4351338"/>
              </a:xfrm>
            </p:spPr>
            <p:txBody>
              <a:bodyPr/>
              <a:lstStyle/>
              <a:p>
                <a:r>
                  <a:rPr lang="pt-BR" dirty="0" smtClean="0"/>
                  <a:t>Variância fenotípica: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𝑄𝑀𝑡𝑟𝑎𝑡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Variância genotípica: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𝑄𝑀𝑡𝑟𝑎𝑡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𝑄𝑀𝑟𝑒𝑠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Variância ambiental: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𝑄𝑀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𝑟𝑒𝑠</m:t>
                    </m:r>
                  </m:oMath>
                </a14:m>
                <a:endParaRPr lang="pt-BR" dirty="0" smtClean="0"/>
              </a:p>
              <a:p>
                <a:endParaRPr lang="pt-BR" dirty="0"/>
              </a:p>
              <a:p>
                <a:r>
                  <a:rPr lang="pt-BR" dirty="0" err="1" smtClean="0"/>
                  <a:t>Herdabilidade</a:t>
                </a:r>
                <a:r>
                  <a:rPr lang="pt-BR" dirty="0" smtClean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3906"/>
                <a:ext cx="10515600" cy="4351338"/>
              </a:xfrm>
              <a:blipFill rotWithShape="0">
                <a:blip r:embed="rId2"/>
                <a:stretch>
                  <a:fillRect l="-1043" t="-2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0508762"/>
                  </p:ext>
                </p:extLst>
              </p:nvPr>
            </p:nvGraphicFramePr>
            <p:xfrm>
              <a:off x="6266248" y="3973612"/>
              <a:ext cx="5544000" cy="17601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8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8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pt-BR" dirty="0" smtClean="0"/>
                            <a:t>FV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Modelo</a:t>
                          </a:r>
                          <a:r>
                            <a:rPr lang="pt-BR" baseline="0" dirty="0" smtClean="0"/>
                            <a:t> Aleatório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Genótipos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𝑄𝑀𝑔𝑒𝑛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 smtClean="0"/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𝑄𝑀𝑔𝑒𝑛</m:t>
                                    </m:r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Resíduo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0508762"/>
                  </p:ext>
                </p:extLst>
              </p:nvPr>
            </p:nvGraphicFramePr>
            <p:xfrm>
              <a:off x="6266248" y="3973612"/>
              <a:ext cx="5544000" cy="17601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6000"/>
                    <a:gridCol w="1386000"/>
                    <a:gridCol w="1386000"/>
                    <a:gridCol w="1386000"/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pt-BR" dirty="0" smtClean="0"/>
                            <a:t>FV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Modelo</a:t>
                          </a:r>
                          <a:r>
                            <a:rPr lang="pt-BR" baseline="0" dirty="0" smtClean="0"/>
                            <a:t> Aleatório</a:t>
                          </a:r>
                          <a:endParaRPr lang="pt-B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E(QM)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</a:t>
                          </a:r>
                          <a:endParaRPr lang="pt-BR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</a:tr>
                  <a:tr h="647637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Genótipos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439" t="-117757" r="-201316" b="-710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322" t="-117757" r="-102203" b="-710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000" t="-117757" r="-1754" b="-710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smtClean="0"/>
                            <a:t>Resíduo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439" t="-381967" r="-20131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322" t="-381967" r="-10220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564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7202</Words>
  <Application>Microsoft Office PowerPoint</Application>
  <PresentationFormat>Widescreen</PresentationFormat>
  <Paragraphs>4452</Paragraphs>
  <Slides>111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111</vt:i4>
      </vt:variant>
    </vt:vector>
  </HeadingPairs>
  <TitlesOfParts>
    <vt:vector size="117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Delineamentos Básicos </vt:lpstr>
      <vt:lpstr>Experimento</vt:lpstr>
      <vt:lpstr>Princípios Básicos Da Experimentação</vt:lpstr>
      <vt:lpstr>Princípios Básicos Da Experimentação</vt:lpstr>
      <vt:lpstr>Princípios Básicos Da Experimentação</vt:lpstr>
      <vt:lpstr>Delineamento Experimental</vt:lpstr>
      <vt:lpstr>Delineamento Experimental</vt:lpstr>
      <vt:lpstr>Escolha do Delineamento Experimental</vt:lpstr>
      <vt:lpstr>Apresentação do PowerPoint</vt:lpstr>
      <vt:lpstr>Delineamento Inteiramente Casualizado (DIC)</vt:lpstr>
      <vt:lpstr>Delineamento Inteiramente Casualizado (DIC)</vt:lpstr>
      <vt:lpstr>Delineamento Inteiramente Casualizado (DIC)</vt:lpstr>
      <vt:lpstr>Implantação de um experimento em DIC Casa de vegetação</vt:lpstr>
      <vt:lpstr>Apresentação do PowerPoint</vt:lpstr>
      <vt:lpstr>Implantação de um experimento em DIC Campo</vt:lpstr>
      <vt:lpstr>Implantação de um experimento em DIC</vt:lpstr>
      <vt:lpstr>Implantação de um experimento em DIC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Estimação dos parâmetros do modelo Método dos mínimos quadrados</vt:lpstr>
      <vt:lpstr>Estimação dos parâmetros do modelo Método dos mínimos quadrados</vt:lpstr>
      <vt:lpstr>Estimação dos parâmetros do modelo Método dos mínimos quadrados</vt:lpstr>
      <vt:lpstr>Sistema de equações normais</vt:lpstr>
      <vt:lpstr>Apresentação do PowerPoint</vt:lpstr>
      <vt:lpstr>Resolução de Sistemas de Equações</vt:lpstr>
      <vt:lpstr>Sistema de equações normais</vt:lpstr>
      <vt:lpstr>Sistema de equações normais</vt:lpstr>
      <vt:lpstr>Sistema de equações normais</vt:lpstr>
      <vt:lpstr>Estimação dos parâmetros do modelo Método dos mínimos quadrados</vt:lpstr>
      <vt:lpstr>Modelo Estatístico</vt:lpstr>
      <vt:lpstr>Aplicação do Modelo Matemático</vt:lpstr>
      <vt:lpstr>Aplicação do Modelo Matemático</vt:lpstr>
      <vt:lpstr>Apresentação do PowerPoint</vt:lpstr>
      <vt:lpstr>Apresentação do PowerPoint</vt:lpstr>
      <vt:lpstr>Por que estabelecer o modelo é importante?</vt:lpstr>
      <vt:lpstr>Análise de Variância</vt:lpstr>
      <vt:lpstr>Apresentação do PowerPoint</vt:lpstr>
      <vt:lpstr>       Efeitos – Fontes de Variação</vt:lpstr>
      <vt:lpstr>       Efeitos – Fontes de Variação</vt:lpstr>
      <vt:lpstr>Por que é importante saber a natureza dos efeitos do modelo? Por que é importante saber a natureza do modelo?</vt:lpstr>
      <vt:lpstr>Mas o que é componente de variância?</vt:lpstr>
      <vt:lpstr>Quais as implicações de se utilizar cada um dos tipos de modelos?</vt:lpstr>
      <vt:lpstr>Apresentação do PowerPoint</vt:lpstr>
      <vt:lpstr>O que é uma hipótese? (Estatística)</vt:lpstr>
      <vt:lpstr>Apresentação do PowerPoint</vt:lpstr>
      <vt:lpstr>Exemplo: Ensaios com Progênies (famílias)</vt:lpstr>
      <vt:lpstr>Avaliação de 20 FMI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de Variância</vt:lpstr>
      <vt:lpstr>Análise de Variância - ANOVA</vt:lpstr>
      <vt:lpstr>Apresentação do PowerPoint</vt:lpstr>
      <vt:lpstr>Apresentação do PowerPoint</vt:lpstr>
      <vt:lpstr>Apresentação do PowerPoint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– DIC  Avaliação de 4 produtos para controle de pulgão na cultura do pepino.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Ortogonalidade do GL e das Somas de Quadrados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Desbalanceamento Estatístico</vt:lpstr>
      <vt:lpstr>Ortogonalidade das Somas de Quadrados</vt:lpstr>
      <vt:lpstr>Apresentação do PowerPoint</vt:lpstr>
      <vt:lpstr>Apresentação do PowerPoint</vt:lpstr>
      <vt:lpstr>E(QM) – DIC Desbalanceado</vt:lpstr>
      <vt:lpstr>Apresentação do PowerPoint</vt:lpstr>
      <vt:lpstr>Estatísticas Importantes</vt:lpstr>
      <vt:lpstr>Estatísticas Importantes Efeito de tratamento (genótipo) - Aleatório</vt:lpstr>
      <vt:lpstr>Estatísticas Importantes Melhoramento Genético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Intervalo de Confiança</vt:lpstr>
      <vt:lpstr>Resumo da ANOVA - DIC</vt:lpstr>
      <vt:lpstr>ANOVA - DIC</vt:lpstr>
      <vt:lpstr>ANOVA - DIC</vt:lpstr>
      <vt:lpstr>ANOVA - DIC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218</cp:revision>
  <dcterms:created xsi:type="dcterms:W3CDTF">2019-07-03T18:21:47Z</dcterms:created>
  <dcterms:modified xsi:type="dcterms:W3CDTF">2019-09-26T21:14:57Z</dcterms:modified>
</cp:coreProperties>
</file>